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Lst>
  <p:sldSz cy="5143500" cx="9144000"/>
  <p:notesSz cx="6858000" cy="9144000"/>
  <p:embeddedFontLst>
    <p:embeddedFont>
      <p:font typeface="Nunito"/>
      <p:regular r:id="rId175"/>
      <p:bold r:id="rId176"/>
      <p:italic r:id="rId177"/>
      <p:boldItalic r:id="rId178"/>
    </p:embeddedFont>
    <p:embeddedFont>
      <p:font typeface="Montserrat"/>
      <p:regular r:id="rId179"/>
      <p:bold r:id="rId180"/>
      <p:italic r:id="rId181"/>
      <p:boldItalic r:id="rId182"/>
    </p:embeddedFont>
    <p:embeddedFont>
      <p:font typeface="Comfortaa"/>
      <p:regular r:id="rId183"/>
      <p:bold r:id="rId184"/>
    </p:embeddedFont>
    <p:embeddedFont>
      <p:font typeface="Century Gothic"/>
      <p:regular r:id="rId185"/>
      <p:bold r:id="rId186"/>
      <p:italic r:id="rId187"/>
      <p:boldItalic r:id="rId1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187" Type="http://schemas.openxmlformats.org/officeDocument/2006/relationships/font" Target="fonts/CenturyGothic-italic.fntdata"/><Relationship Id="rId47" Type="http://schemas.openxmlformats.org/officeDocument/2006/relationships/slide" Target="slides/slide41.xml"/><Relationship Id="rId186" Type="http://schemas.openxmlformats.org/officeDocument/2006/relationships/font" Target="fonts/CenturyGothic-bold.fntdata"/><Relationship Id="rId185" Type="http://schemas.openxmlformats.org/officeDocument/2006/relationships/font" Target="fonts/CenturyGothic-regular.fntdata"/><Relationship Id="rId49" Type="http://schemas.openxmlformats.org/officeDocument/2006/relationships/slide" Target="slides/slide43.xml"/><Relationship Id="rId184" Type="http://schemas.openxmlformats.org/officeDocument/2006/relationships/font" Target="fonts/Comfortaa-bold.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88" Type="http://schemas.openxmlformats.org/officeDocument/2006/relationships/font" Target="fonts/CenturyGothic-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font" Target="fonts/Comfortaa-regular.fntdata"/><Relationship Id="rId32" Type="http://schemas.openxmlformats.org/officeDocument/2006/relationships/slide" Target="slides/slide26.xml"/><Relationship Id="rId182" Type="http://schemas.openxmlformats.org/officeDocument/2006/relationships/font" Target="fonts/Montserrat-boldItalic.fntdata"/><Relationship Id="rId35" Type="http://schemas.openxmlformats.org/officeDocument/2006/relationships/slide" Target="slides/slide29.xml"/><Relationship Id="rId181" Type="http://schemas.openxmlformats.org/officeDocument/2006/relationships/font" Target="fonts/Montserrat-italic.fntdata"/><Relationship Id="rId34" Type="http://schemas.openxmlformats.org/officeDocument/2006/relationships/slide" Target="slides/slide28.xml"/><Relationship Id="rId180" Type="http://schemas.openxmlformats.org/officeDocument/2006/relationships/font" Target="fonts/Montserrat-bold.fntdata"/><Relationship Id="rId37" Type="http://schemas.openxmlformats.org/officeDocument/2006/relationships/slide" Target="slides/slide31.xml"/><Relationship Id="rId176" Type="http://schemas.openxmlformats.org/officeDocument/2006/relationships/font" Target="fonts/Nunito-bold.fntdata"/><Relationship Id="rId36" Type="http://schemas.openxmlformats.org/officeDocument/2006/relationships/slide" Target="slides/slide30.xml"/><Relationship Id="rId175" Type="http://schemas.openxmlformats.org/officeDocument/2006/relationships/font" Target="fonts/Nunito-regular.fntdata"/><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font" Target="fonts/Montserrat-regular.fntdata"/><Relationship Id="rId178" Type="http://schemas.openxmlformats.org/officeDocument/2006/relationships/font" Target="fonts/Nunito-boldItalic.fntdata"/><Relationship Id="rId177" Type="http://schemas.openxmlformats.org/officeDocument/2006/relationships/font" Target="fonts/Nuni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33d95e8e87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33d95e8e87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5" name="Google Shape;1275;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33d95e8e874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g33d95e8e874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33d95e8e874_0_5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g33d95e8e874_0_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33d95e8e874_0_5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g33d95e8e874_0_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33d95e8e874_0_5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g33d95e8e874_0_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3d95e8e874_0_5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g33d95e8e874_0_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33d95e8e874_0_5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g33d95e8e874_0_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3d95e8e874_0_5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33d95e8e874_0_5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33d95e8e874_0_5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g33d95e8e874_0_5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33d95e8e874_0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g33d95e8e874_0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33d95e8e874_0_5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g33d95e8e874_0_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33d95e8e874_0_5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g33d95e8e874_0_5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33d95e8e874_0_5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g33d95e8e874_0_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33d95e8e874_0_5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g33d95e8e874_0_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3d95e8e874_0_5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g33d95e8e874_0_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33d95e8e874_0_5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g33d95e8e874_0_5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33d95e8e874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9" name="Google Shape;1369;g33d95e8e874_0_5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
              <a:t>https://www.kosinmedj.org/journal/view.php?number=1304</a:t>
            </a:r>
            <a:endParaRPr/>
          </a:p>
        </p:txBody>
      </p:sp>
      <p:sp>
        <p:nvSpPr>
          <p:cNvPr id="1370" name="Google Shape;1370;g33d95e8e874_0_5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33d95e8e874_0_5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g33d95e8e874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33d95e8e874_0_6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g33d95e8e874_0_6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3d95e8e874_0_6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33d95e8e874_0_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33d95e8e874_0_6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g33d95e8e874_0_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3d95e8e874_0_6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g33d95e8e874_0_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3d95e8e874_0_6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g33d95e8e874_0_6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33d95e8e874_0_6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g33d95e8e874_0_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3d95e8e874_0_6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g33d95e8e874_0_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3d95e8e874_0_6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g33d95e8e874_0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33d95e8e874_0_6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g33d95e8e874_0_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3d95e8e874_0_6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g33d95e8e874_0_6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33d95e8e874_0_6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g33d95e8e874_0_6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33d95e8e874_0_6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g33d95e8e874_0_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33d95e8e874_0_6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g33d95e8e874_0_6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33d95e8e874_0_6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g33d95e8e874_0_6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33d95e8e874_0_6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g33d95e8e874_0_6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33d95e8e874_0_6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g33d95e8e874_0_6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3d95e8e874_0_6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33d95e8e874_0_6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3d95e8e874_0_6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g33d95e8e874_0_6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33d95e8e874_0_7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g33d95e8e874_0_7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33d95e8e874_0_7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g33d95e8e874_0_7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33d95e8e874_0_7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g33d95e8e874_0_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3d95e8e874_0_7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g33d95e8e874_0_7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33d95e8e874_0_7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g33d95e8e874_0_7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33d95e8e874_0_7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g33d95e8e874_0_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33d95e8e874_0_7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g33d95e8e874_0_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33d95e8e874_0_7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g33d95e8e874_0_7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33d95e8e874_0_7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g33d95e8e874_0_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33d95e8e874_0_7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g33d95e8e874_0_7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33d95e8e874_0_7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g33d95e8e874_0_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33d95e8e874_0_7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0" name="Google Shape;1570;g33d95e8e874_0_7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ru"/>
              <a:t>https://linkinghub.elsevier.com/retrieve/pii/S0889852915000808</a:t>
            </a:r>
            <a:endParaRPr/>
          </a:p>
        </p:txBody>
      </p:sp>
      <p:sp>
        <p:nvSpPr>
          <p:cNvPr id="1571" name="Google Shape;1571;g33d95e8e874_0_7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33d95e8e874_0_7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g33d95e8e874_0_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33d95e8e874_0_7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g33d95e8e874_0_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33d95e8e874_0_7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g33d95e8e874_0_7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33d95e8e874_0_7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g33d95e8e874_0_7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33d95e8e874_0_7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g33d95e8e874_0_7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33d95e8e874_0_7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g33d95e8e874_0_7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33d95e8e874_0_7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g33d95e8e874_0_7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33d95e8e874_0_8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g33d95e8e874_0_8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33d95e8e874_0_8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g33d95e8e874_0_8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33d95e8e874_0_8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g33d95e8e874_0_8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33d95e8e874_0_8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g33d95e8e874_0_8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33d95e8e874_0_8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g33d95e8e874_0_8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33d95e8e874_0_8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g33d95e8e874_0_8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33d95e8e874_0_8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g33d95e8e874_0_8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33d95e8e874_0_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g33d95e8e874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33d95e8e874_0_8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g33d95e8e874_0_8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33d95e8e874_0_8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g33d95e8e874_0_8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33d95e8e874_0_8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g33d95e8e874_0_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d95e8e874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3d95e8e874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1" name="Google Shape;991;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6" name="Google Shape;99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 name="Google Shape;1084;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 name="Google Shape;1098;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6" name="Google Shape;112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8" name="Google Shape;116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8" name="Google Shape;118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33d95e8e87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33d95e8e87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0" name="Google Shape;1210;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3d95e8e87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33d95e8e87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3d95e8e87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3d95e8e87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9" name="Google Shape;1249;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5" name="Google Shape;1255;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300" cy="3655200"/>
          </a:xfrm>
          <a:prstGeom prst="rect">
            <a:avLst/>
          </a:prstGeom>
          <a:noFill/>
          <a:ln>
            <a:noFill/>
          </a:ln>
        </p:spPr>
      </p:sp>
      <p:sp>
        <p:nvSpPr>
          <p:cNvPr id="109" name="Google Shape;109;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4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5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33.jpg"/><Relationship Id="rId4" Type="http://schemas.openxmlformats.org/officeDocument/2006/relationships/image" Target="../media/image30.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3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3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51.jpg"/><Relationship Id="rId4" Type="http://schemas.openxmlformats.org/officeDocument/2006/relationships/image" Target="../media/image41.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 Id="rId3" Type="http://schemas.openxmlformats.org/officeDocument/2006/relationships/image" Target="../media/image3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49.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 Id="rId3" Type="http://schemas.openxmlformats.org/officeDocument/2006/relationships/image" Target="../media/image3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 Id="rId3" Type="http://schemas.openxmlformats.org/officeDocument/2006/relationships/image" Target="../media/image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 Id="rId3" Type="http://schemas.openxmlformats.org/officeDocument/2006/relationships/image" Target="../media/image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 Id="rId3" Type="http://schemas.openxmlformats.org/officeDocument/2006/relationships/image" Target="../media/image50.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 Id="rId3" Type="http://schemas.openxmlformats.org/officeDocument/2006/relationships/image" Target="../media/image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 Id="rId3" Type="http://schemas.openxmlformats.org/officeDocument/2006/relationships/image" Target="../media/image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 Id="rId3" Type="http://schemas.openxmlformats.org/officeDocument/2006/relationships/image" Target="../media/image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 Id="rId3" Type="http://schemas.openxmlformats.org/officeDocument/2006/relationships/image" Target="../media/image35.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 Id="rId3" Type="http://schemas.openxmlformats.org/officeDocument/2006/relationships/image" Target="../media/image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 Id="rId3" Type="http://schemas.openxmlformats.org/officeDocument/2006/relationships/image" Target="../media/image56.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 Id="rId3" Type="http://schemas.openxmlformats.org/officeDocument/2006/relationships/image" Target="../media/image3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 Id="rId3" Type="http://schemas.openxmlformats.org/officeDocument/2006/relationships/image" Target="../media/image4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 Id="rId3" Type="http://schemas.openxmlformats.org/officeDocument/2006/relationships/image" Target="../media/image54.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 Id="rId3" Type="http://schemas.openxmlformats.org/officeDocument/2006/relationships/image" Target="../media/image54.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 Id="rId3" Type="http://schemas.openxmlformats.org/officeDocument/2006/relationships/image" Target="../media/image4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 Id="rId3" Type="http://schemas.openxmlformats.org/officeDocument/2006/relationships/image" Target="../media/image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 Id="rId3" Type="http://schemas.openxmlformats.org/officeDocument/2006/relationships/image" Target="../media/image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3.xml"/><Relationship Id="rId3" Type="http://schemas.openxmlformats.org/officeDocument/2006/relationships/image" Target="../media/image52.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 Id="rId3" Type="http://schemas.openxmlformats.org/officeDocument/2006/relationships/image" Target="../media/image48.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 Id="rId3" Type="http://schemas.openxmlformats.org/officeDocument/2006/relationships/image" Target="../media/image3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3.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930275" y="729025"/>
            <a:ext cx="1955400" cy="531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 </a:t>
            </a:r>
            <a:r>
              <a:rPr lang="ru" sz="3000">
                <a:latin typeface="Nunito"/>
                <a:ea typeface="Nunito"/>
                <a:cs typeface="Nunito"/>
                <a:sym typeface="Nunito"/>
              </a:rPr>
              <a:t>и</a:t>
            </a:r>
            <a:r>
              <a:rPr lang="ru" sz="4600">
                <a:latin typeface="Nunito"/>
                <a:ea typeface="Nunito"/>
                <a:cs typeface="Nunito"/>
                <a:sym typeface="Nunito"/>
              </a:rPr>
              <a:t>     </a:t>
            </a:r>
            <a:endParaRPr sz="4600">
              <a:latin typeface="Nunito"/>
              <a:ea typeface="Nunito"/>
              <a:cs typeface="Nunito"/>
              <a:sym typeface="Nunito"/>
            </a:endParaRPr>
          </a:p>
        </p:txBody>
      </p:sp>
      <p:sp>
        <p:nvSpPr>
          <p:cNvPr id="130" name="Google Shape;130;p25"/>
          <p:cNvSpPr/>
          <p:nvPr/>
        </p:nvSpPr>
        <p:spPr>
          <a:xfrm>
            <a:off x="678068" y="505882"/>
            <a:ext cx="1006200" cy="8598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5"/>
          <p:cNvSpPr/>
          <p:nvPr/>
        </p:nvSpPr>
        <p:spPr>
          <a:xfrm>
            <a:off x="2397825" y="445200"/>
            <a:ext cx="1050600" cy="992100"/>
          </a:xfrm>
          <a:prstGeom prst="ellipse">
            <a:avLst/>
          </a:prstGeom>
          <a:solidFill>
            <a:srgbClr val="F3A6A6">
              <a:alpha val="16078"/>
            </a:srgbClr>
          </a:solidFill>
          <a:ln cap="flat" cmpd="sng" w="152400">
            <a:solidFill>
              <a:srgbClr val="FBD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5"/>
          <p:cNvSpPr txBox="1"/>
          <p:nvPr>
            <p:ph type="ctrTitle"/>
          </p:nvPr>
        </p:nvSpPr>
        <p:spPr>
          <a:xfrm>
            <a:off x="3146338" y="566000"/>
            <a:ext cx="1013400" cy="38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1900">
                <a:latin typeface="Nunito"/>
                <a:ea typeface="Nunito"/>
                <a:cs typeface="Nunito"/>
                <a:sym typeface="Nunito"/>
              </a:rPr>
              <a:t>8 l  х  </a:t>
            </a:r>
            <a:r>
              <a:rPr lang="ru" sz="1900">
                <a:latin typeface="Comfortaa"/>
                <a:ea typeface="Comfortaa"/>
                <a:cs typeface="Comfortaa"/>
                <a:sym typeface="Comfortaa"/>
              </a:rPr>
              <a:t>η</a:t>
            </a:r>
            <a:endParaRPr sz="1900">
              <a:latin typeface="Comfortaa"/>
              <a:ea typeface="Comfortaa"/>
              <a:cs typeface="Comfortaa"/>
              <a:sym typeface="Comfortaa"/>
            </a:endParaRPr>
          </a:p>
        </p:txBody>
      </p:sp>
      <p:sp>
        <p:nvSpPr>
          <p:cNvPr id="133" name="Google Shape;133;p25"/>
          <p:cNvSpPr/>
          <p:nvPr/>
        </p:nvSpPr>
        <p:spPr>
          <a:xfrm>
            <a:off x="3174750" y="924500"/>
            <a:ext cx="972600" cy="29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rgbClr val="000000"/>
              </a:solidFill>
              <a:latin typeface="Arial"/>
              <a:ea typeface="Arial"/>
              <a:cs typeface="Arial"/>
              <a:sym typeface="Arial"/>
            </a:endParaRPr>
          </a:p>
        </p:txBody>
      </p:sp>
      <p:sp>
        <p:nvSpPr>
          <p:cNvPr id="134" name="Google Shape;134;p25"/>
          <p:cNvSpPr txBox="1"/>
          <p:nvPr>
            <p:ph type="ctrTitle"/>
          </p:nvPr>
        </p:nvSpPr>
        <p:spPr>
          <a:xfrm>
            <a:off x="3205963" y="1024850"/>
            <a:ext cx="972600" cy="38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500">
                <a:latin typeface="Comfortaa"/>
                <a:ea typeface="Comfortaa"/>
                <a:cs typeface="Comfortaa"/>
                <a:sym typeface="Comfortaa"/>
              </a:rPr>
              <a:t>π</a:t>
            </a:r>
            <a:r>
              <a:rPr lang="ru" sz="2500">
                <a:latin typeface="Nunito"/>
                <a:ea typeface="Nunito"/>
                <a:cs typeface="Nunito"/>
                <a:sym typeface="Nunito"/>
              </a:rPr>
              <a:t>r</a:t>
            </a:r>
            <a:r>
              <a:rPr baseline="30000" lang="ru" sz="2500">
                <a:latin typeface="Nunito"/>
                <a:ea typeface="Nunito"/>
                <a:cs typeface="Nunito"/>
                <a:sym typeface="Nunito"/>
              </a:rPr>
              <a:t>4</a:t>
            </a:r>
            <a:endParaRPr sz="2500">
              <a:latin typeface="Comfortaa"/>
              <a:ea typeface="Comfortaa"/>
              <a:cs typeface="Comfortaa"/>
              <a:sym typeface="Comfortaa"/>
            </a:endParaRPr>
          </a:p>
        </p:txBody>
      </p:sp>
      <p:sp>
        <p:nvSpPr>
          <p:cNvPr id="135" name="Google Shape;135;p25"/>
          <p:cNvSpPr/>
          <p:nvPr/>
        </p:nvSpPr>
        <p:spPr>
          <a:xfrm>
            <a:off x="896175" y="1225900"/>
            <a:ext cx="511500" cy="525000"/>
          </a:xfrm>
          <a:prstGeom prst="bentArrow">
            <a:avLst>
              <a:gd fmla="val 25000" name="adj1"/>
              <a:gd fmla="val 25000" name="adj2"/>
              <a:gd fmla="val 37401" name="adj3"/>
              <a:gd fmla="val 43750" name="adj4"/>
            </a:avLst>
          </a:prstGeom>
          <a:solidFill>
            <a:srgbClr val="FBDED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5"/>
          <p:cNvSpPr/>
          <p:nvPr/>
        </p:nvSpPr>
        <p:spPr>
          <a:xfrm rot="-5400000">
            <a:off x="1370750" y="1544925"/>
            <a:ext cx="408300" cy="260100"/>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5"/>
          <p:cNvSpPr/>
          <p:nvPr/>
        </p:nvSpPr>
        <p:spPr>
          <a:xfrm rot="5400000">
            <a:off x="1764650" y="1287763"/>
            <a:ext cx="523800" cy="512700"/>
          </a:xfrm>
          <a:prstGeom prst="bentArrow">
            <a:avLst>
              <a:gd fmla="val 25000" name="adj1"/>
              <a:gd fmla="val 25000" name="adj2"/>
              <a:gd fmla="val 37401" name="adj3"/>
              <a:gd fmla="val 43750" name="adj4"/>
            </a:avLst>
          </a:prstGeom>
          <a:solidFill>
            <a:srgbClr val="FBDE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5"/>
          <p:cNvSpPr/>
          <p:nvPr/>
        </p:nvSpPr>
        <p:spPr>
          <a:xfrm rot="-2700000">
            <a:off x="364269" y="1853256"/>
            <a:ext cx="469660" cy="434871"/>
          </a:xfrm>
          <a:prstGeom prst="teardrop">
            <a:avLst>
              <a:gd fmla="val 100000" name="adj"/>
            </a:avLst>
          </a:prstGeom>
          <a:solidFill>
            <a:srgbClr val="FC729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25"/>
          <p:cNvPicPr preferRelativeResize="0"/>
          <p:nvPr/>
        </p:nvPicPr>
        <p:blipFill rotWithShape="1">
          <a:blip r:embed="rId3">
            <a:alphaModFix/>
          </a:blip>
          <a:srcRect b="0" l="0" r="0" t="0"/>
          <a:stretch/>
        </p:blipFill>
        <p:spPr>
          <a:xfrm>
            <a:off x="7542190" y="133399"/>
            <a:ext cx="1297584" cy="849150"/>
          </a:xfrm>
          <a:prstGeom prst="rect">
            <a:avLst/>
          </a:prstGeom>
          <a:noFill/>
          <a:ln>
            <a:noFill/>
          </a:ln>
        </p:spPr>
      </p:pic>
      <p:sp>
        <p:nvSpPr>
          <p:cNvPr id="140" name="Google Shape;140;p25"/>
          <p:cNvSpPr/>
          <p:nvPr/>
        </p:nvSpPr>
        <p:spPr>
          <a:xfrm>
            <a:off x="4308475" y="-401925"/>
            <a:ext cx="42300" cy="83820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5"/>
          <p:cNvSpPr/>
          <p:nvPr/>
        </p:nvSpPr>
        <p:spPr>
          <a:xfrm rot="5400000">
            <a:off x="4293500" y="-2083550"/>
            <a:ext cx="42300" cy="9689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5"/>
          <p:cNvSpPr/>
          <p:nvPr/>
        </p:nvSpPr>
        <p:spPr>
          <a:xfrm>
            <a:off x="335400" y="2982524"/>
            <a:ext cx="1740000" cy="531600"/>
          </a:xfrm>
          <a:prstGeom prst="roundRect">
            <a:avLst>
              <a:gd fmla="val 16667" name="adj"/>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5"/>
          <p:cNvSpPr/>
          <p:nvPr/>
        </p:nvSpPr>
        <p:spPr>
          <a:xfrm>
            <a:off x="2204165" y="2982524"/>
            <a:ext cx="1740000" cy="531600"/>
          </a:xfrm>
          <a:prstGeom prst="roundRect">
            <a:avLst>
              <a:gd fmla="val 16667" name="adj"/>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5"/>
          <p:cNvSpPr/>
          <p:nvPr/>
        </p:nvSpPr>
        <p:spPr>
          <a:xfrm>
            <a:off x="1477583" y="4080124"/>
            <a:ext cx="726600" cy="475800"/>
          </a:xfrm>
          <a:prstGeom prst="roundRect">
            <a:avLst>
              <a:gd fmla="val 16667" name="adj"/>
            </a:avLst>
          </a:prstGeom>
          <a:solidFill>
            <a:srgbClr val="FC7298">
              <a:alpha val="572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5"/>
          <p:cNvSpPr/>
          <p:nvPr/>
        </p:nvSpPr>
        <p:spPr>
          <a:xfrm>
            <a:off x="2734534" y="4568104"/>
            <a:ext cx="726600" cy="475800"/>
          </a:xfrm>
          <a:prstGeom prst="roundRect">
            <a:avLst>
              <a:gd fmla="val 16667" name="adj"/>
            </a:avLst>
          </a:prstGeom>
          <a:solidFill>
            <a:srgbClr val="FC7298">
              <a:alpha val="572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5"/>
          <p:cNvSpPr/>
          <p:nvPr/>
        </p:nvSpPr>
        <p:spPr>
          <a:xfrm>
            <a:off x="2103348" y="4310413"/>
            <a:ext cx="726600" cy="475800"/>
          </a:xfrm>
          <a:prstGeom prst="roundRect">
            <a:avLst>
              <a:gd fmla="val 16667" name="adj"/>
            </a:avLst>
          </a:prstGeom>
          <a:solidFill>
            <a:srgbClr val="FC7298">
              <a:alpha val="572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5"/>
          <p:cNvSpPr/>
          <p:nvPr/>
        </p:nvSpPr>
        <p:spPr>
          <a:xfrm>
            <a:off x="842099" y="3834624"/>
            <a:ext cx="726600" cy="475800"/>
          </a:xfrm>
          <a:prstGeom prst="roundRect">
            <a:avLst>
              <a:gd fmla="val 16667" name="adj"/>
            </a:avLst>
          </a:prstGeom>
          <a:solidFill>
            <a:srgbClr val="FC7298">
              <a:alpha val="5723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5"/>
          <p:cNvSpPr/>
          <p:nvPr/>
        </p:nvSpPr>
        <p:spPr>
          <a:xfrm>
            <a:off x="1770200" y="3535228"/>
            <a:ext cx="726600" cy="523800"/>
          </a:xfrm>
          <a:prstGeom prst="downArrow">
            <a:avLst>
              <a:gd fmla="val 50000" name="adj1"/>
              <a:gd fmla="val 50000" name="adj2"/>
            </a:avLst>
          </a:prstGeom>
          <a:solidFill>
            <a:srgbClr val="FBDE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5"/>
          <p:cNvSpPr/>
          <p:nvPr/>
        </p:nvSpPr>
        <p:spPr>
          <a:xfrm rot="-5132722">
            <a:off x="7045582" y="736339"/>
            <a:ext cx="919277" cy="857291"/>
          </a:xfrm>
          <a:prstGeom prst="blockArc">
            <a:avLst>
              <a:gd fmla="val 14909016"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5"/>
          <p:cNvSpPr/>
          <p:nvPr/>
        </p:nvSpPr>
        <p:spPr>
          <a:xfrm rot="10800000">
            <a:off x="6954296" y="1158929"/>
            <a:ext cx="357600" cy="255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5"/>
          <p:cNvSpPr/>
          <p:nvPr/>
        </p:nvSpPr>
        <p:spPr>
          <a:xfrm>
            <a:off x="6364975" y="856175"/>
            <a:ext cx="548100" cy="2037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5"/>
          <p:cNvSpPr/>
          <p:nvPr/>
        </p:nvSpPr>
        <p:spPr>
          <a:xfrm rot="-4887146">
            <a:off x="6158639" y="1604487"/>
            <a:ext cx="960771" cy="891571"/>
          </a:xfrm>
          <a:prstGeom prst="blockArc">
            <a:avLst>
              <a:gd fmla="val 10294335" name="adj1"/>
              <a:gd fmla="val 21164149" name="adj2"/>
              <a:gd fmla="val 1304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5"/>
          <p:cNvSpPr/>
          <p:nvPr/>
        </p:nvSpPr>
        <p:spPr>
          <a:xfrm>
            <a:off x="5445225" y="332950"/>
            <a:ext cx="42300" cy="14676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5"/>
          <p:cNvSpPr/>
          <p:nvPr/>
        </p:nvSpPr>
        <p:spPr>
          <a:xfrm rot="-5400000">
            <a:off x="5342925" y="230650"/>
            <a:ext cx="42300" cy="2469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5"/>
          <p:cNvSpPr/>
          <p:nvPr/>
        </p:nvSpPr>
        <p:spPr>
          <a:xfrm rot="-5400000">
            <a:off x="5326650" y="880250"/>
            <a:ext cx="42300" cy="2469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5"/>
          <p:cNvSpPr/>
          <p:nvPr/>
        </p:nvSpPr>
        <p:spPr>
          <a:xfrm rot="-5400000">
            <a:off x="5342925" y="1655950"/>
            <a:ext cx="42300" cy="2469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5"/>
          <p:cNvSpPr txBox="1"/>
          <p:nvPr>
            <p:ph type="ctrTitle"/>
          </p:nvPr>
        </p:nvSpPr>
        <p:spPr>
          <a:xfrm>
            <a:off x="4649000" y="33875"/>
            <a:ext cx="726600" cy="531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latin typeface="Nunito"/>
                <a:ea typeface="Nunito"/>
                <a:cs typeface="Nunito"/>
                <a:sym typeface="Nunito"/>
              </a:rPr>
              <a:t>1.     </a:t>
            </a:r>
            <a:endParaRPr sz="3000">
              <a:latin typeface="Nunito"/>
              <a:ea typeface="Nunito"/>
              <a:cs typeface="Nunito"/>
              <a:sym typeface="Nunito"/>
            </a:endParaRPr>
          </a:p>
        </p:txBody>
      </p:sp>
      <p:sp>
        <p:nvSpPr>
          <p:cNvPr id="158" name="Google Shape;158;p25"/>
          <p:cNvSpPr txBox="1"/>
          <p:nvPr>
            <p:ph type="ctrTitle"/>
          </p:nvPr>
        </p:nvSpPr>
        <p:spPr>
          <a:xfrm>
            <a:off x="4649000" y="692225"/>
            <a:ext cx="726600" cy="531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latin typeface="Nunito"/>
                <a:ea typeface="Nunito"/>
                <a:cs typeface="Nunito"/>
                <a:sym typeface="Nunito"/>
              </a:rPr>
              <a:t>2.     </a:t>
            </a:r>
            <a:endParaRPr sz="3000">
              <a:latin typeface="Nunito"/>
              <a:ea typeface="Nunito"/>
              <a:cs typeface="Nunito"/>
              <a:sym typeface="Nunito"/>
            </a:endParaRPr>
          </a:p>
        </p:txBody>
      </p:sp>
      <p:sp>
        <p:nvSpPr>
          <p:cNvPr id="159" name="Google Shape;159;p25"/>
          <p:cNvSpPr txBox="1"/>
          <p:nvPr>
            <p:ph type="ctrTitle"/>
          </p:nvPr>
        </p:nvSpPr>
        <p:spPr>
          <a:xfrm>
            <a:off x="4649000" y="1441925"/>
            <a:ext cx="726600" cy="531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latin typeface="Nunito"/>
                <a:ea typeface="Nunito"/>
                <a:cs typeface="Nunito"/>
                <a:sym typeface="Nunito"/>
              </a:rPr>
              <a:t>3.     </a:t>
            </a:r>
            <a:endParaRPr sz="3000">
              <a:latin typeface="Nunito"/>
              <a:ea typeface="Nunito"/>
              <a:cs typeface="Nunito"/>
              <a:sym typeface="Nunito"/>
            </a:endParaRPr>
          </a:p>
        </p:txBody>
      </p:sp>
      <p:pic>
        <p:nvPicPr>
          <p:cNvPr id="160" name="Google Shape;160;p25"/>
          <p:cNvPicPr preferRelativeResize="0"/>
          <p:nvPr/>
        </p:nvPicPr>
        <p:blipFill rotWithShape="1">
          <a:blip r:embed="rId4">
            <a:alphaModFix/>
          </a:blip>
          <a:srcRect b="0" l="0" r="0" t="0"/>
          <a:stretch/>
        </p:blipFill>
        <p:spPr>
          <a:xfrm>
            <a:off x="6032550" y="2930525"/>
            <a:ext cx="617570" cy="904996"/>
          </a:xfrm>
          <a:prstGeom prst="rect">
            <a:avLst/>
          </a:prstGeom>
          <a:noFill/>
          <a:ln>
            <a:noFill/>
          </a:ln>
        </p:spPr>
      </p:pic>
      <p:pic>
        <p:nvPicPr>
          <p:cNvPr id="161" name="Google Shape;161;p25"/>
          <p:cNvPicPr preferRelativeResize="0"/>
          <p:nvPr/>
        </p:nvPicPr>
        <p:blipFill rotWithShape="1">
          <a:blip r:embed="rId4">
            <a:alphaModFix/>
          </a:blip>
          <a:srcRect b="0" l="0" r="0" t="0"/>
          <a:stretch/>
        </p:blipFill>
        <p:spPr>
          <a:xfrm>
            <a:off x="6032550" y="4016354"/>
            <a:ext cx="617570" cy="904996"/>
          </a:xfrm>
          <a:prstGeom prst="rect">
            <a:avLst/>
          </a:prstGeom>
          <a:noFill/>
          <a:ln>
            <a:noFill/>
          </a:ln>
        </p:spPr>
      </p:pic>
      <p:pic>
        <p:nvPicPr>
          <p:cNvPr id="162" name="Google Shape;162;p25"/>
          <p:cNvPicPr preferRelativeResize="0"/>
          <p:nvPr/>
        </p:nvPicPr>
        <p:blipFill rotWithShape="1">
          <a:blip r:embed="rId4">
            <a:alphaModFix/>
          </a:blip>
          <a:srcRect b="0" l="0" r="0" t="0"/>
          <a:stretch/>
        </p:blipFill>
        <p:spPr>
          <a:xfrm>
            <a:off x="6870624" y="2937720"/>
            <a:ext cx="617570" cy="904996"/>
          </a:xfrm>
          <a:prstGeom prst="rect">
            <a:avLst/>
          </a:prstGeom>
          <a:noFill/>
          <a:ln>
            <a:noFill/>
          </a:ln>
        </p:spPr>
      </p:pic>
      <p:pic>
        <p:nvPicPr>
          <p:cNvPr id="163" name="Google Shape;163;p25"/>
          <p:cNvPicPr preferRelativeResize="0"/>
          <p:nvPr/>
        </p:nvPicPr>
        <p:blipFill rotWithShape="1">
          <a:blip r:embed="rId4">
            <a:alphaModFix/>
          </a:blip>
          <a:srcRect b="0" l="0" r="0" t="0"/>
          <a:stretch/>
        </p:blipFill>
        <p:spPr>
          <a:xfrm>
            <a:off x="6879505" y="4016354"/>
            <a:ext cx="617570" cy="904996"/>
          </a:xfrm>
          <a:prstGeom prst="rect">
            <a:avLst/>
          </a:prstGeom>
          <a:noFill/>
          <a:ln>
            <a:noFill/>
          </a:ln>
        </p:spPr>
      </p:pic>
      <p:sp>
        <p:nvSpPr>
          <p:cNvPr id="164" name="Google Shape;164;p25"/>
          <p:cNvSpPr/>
          <p:nvPr/>
        </p:nvSpPr>
        <p:spPr>
          <a:xfrm>
            <a:off x="5618187" y="774125"/>
            <a:ext cx="617700" cy="367800"/>
          </a:xfrm>
          <a:prstGeom prst="roundRect">
            <a:avLst>
              <a:gd fmla="val 16667" name="adj"/>
            </a:avLst>
          </a:prstGeom>
          <a:solidFill>
            <a:srgbClr val="8E7C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 name="Google Shape;165;p25"/>
          <p:cNvSpPr/>
          <p:nvPr/>
        </p:nvSpPr>
        <p:spPr>
          <a:xfrm flipH="1" rot="6194276">
            <a:off x="6400821" y="2332989"/>
            <a:ext cx="381230" cy="254114"/>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5"/>
          <p:cNvSpPr/>
          <p:nvPr/>
        </p:nvSpPr>
        <p:spPr>
          <a:xfrm>
            <a:off x="6692900" y="391675"/>
            <a:ext cx="849300" cy="255300"/>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25"/>
          <p:cNvSpPr/>
          <p:nvPr/>
        </p:nvSpPr>
        <p:spPr>
          <a:xfrm>
            <a:off x="6758837" y="1441925"/>
            <a:ext cx="617700" cy="367800"/>
          </a:xfrm>
          <a:prstGeom prst="roundRect">
            <a:avLst>
              <a:gd fmla="val 16667" name="adj"/>
            </a:avLst>
          </a:prstGeom>
          <a:solidFill>
            <a:srgbClr val="EA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 name="Google Shape;168;p25"/>
          <p:cNvSpPr/>
          <p:nvPr/>
        </p:nvSpPr>
        <p:spPr>
          <a:xfrm>
            <a:off x="6784112" y="2276150"/>
            <a:ext cx="617700" cy="367800"/>
          </a:xfrm>
          <a:prstGeom prst="roundRect">
            <a:avLst>
              <a:gd fmla="val 16667" name="adj"/>
            </a:avLst>
          </a:prstGeom>
          <a:solidFill>
            <a:srgbClr val="EA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9" name="Google Shape;169;p25"/>
          <p:cNvSpPr/>
          <p:nvPr/>
        </p:nvSpPr>
        <p:spPr>
          <a:xfrm flipH="1" rot="4461175">
            <a:off x="7078046" y="1578722"/>
            <a:ext cx="957691" cy="921221"/>
          </a:xfrm>
          <a:prstGeom prst="blockArc">
            <a:avLst>
              <a:gd fmla="val 10294335" name="adj1"/>
              <a:gd fmla="val 21164149" name="adj2"/>
              <a:gd fmla="val 1304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rot="-6194276">
            <a:off x="7403848" y="2332989"/>
            <a:ext cx="381230" cy="254114"/>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txBox="1"/>
          <p:nvPr>
            <p:ph type="ctrTitle"/>
          </p:nvPr>
        </p:nvSpPr>
        <p:spPr>
          <a:xfrm>
            <a:off x="5240625" y="3019325"/>
            <a:ext cx="726600" cy="189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100">
                <a:latin typeface="Nunito"/>
                <a:ea typeface="Nunito"/>
                <a:cs typeface="Nunito"/>
                <a:sym typeface="Nunito"/>
              </a:rPr>
              <a:t>1. </a:t>
            </a:r>
            <a:endParaRPr sz="2100">
              <a:latin typeface="Nunito"/>
              <a:ea typeface="Nunito"/>
              <a:cs typeface="Nunito"/>
              <a:sym typeface="Nunito"/>
            </a:endParaRPr>
          </a:p>
          <a:p>
            <a:pPr indent="0" lvl="0" marL="0" rtl="0" algn="ctr">
              <a:lnSpc>
                <a:spcPct val="100000"/>
              </a:lnSpc>
              <a:spcBef>
                <a:spcPts val="0"/>
              </a:spcBef>
              <a:spcAft>
                <a:spcPts val="0"/>
              </a:spcAft>
              <a:buSzPts val="5200"/>
              <a:buNone/>
            </a:pPr>
            <a:r>
              <a:rPr lang="ru" sz="2100">
                <a:latin typeface="Nunito"/>
                <a:ea typeface="Nunito"/>
                <a:cs typeface="Nunito"/>
                <a:sym typeface="Nunito"/>
              </a:rPr>
              <a:t>2.</a:t>
            </a:r>
            <a:endParaRPr sz="2100">
              <a:latin typeface="Nunito"/>
              <a:ea typeface="Nunito"/>
              <a:cs typeface="Nunito"/>
              <a:sym typeface="Nunito"/>
            </a:endParaRPr>
          </a:p>
          <a:p>
            <a:pPr indent="0" lvl="0" marL="0" rtl="0" algn="ctr">
              <a:lnSpc>
                <a:spcPct val="100000"/>
              </a:lnSpc>
              <a:spcBef>
                <a:spcPts val="0"/>
              </a:spcBef>
              <a:spcAft>
                <a:spcPts val="0"/>
              </a:spcAft>
              <a:buSzPts val="5200"/>
              <a:buNone/>
            </a:pPr>
            <a:r>
              <a:rPr lang="ru" sz="2100">
                <a:latin typeface="Nunito"/>
                <a:ea typeface="Nunito"/>
                <a:cs typeface="Nunito"/>
                <a:sym typeface="Nunito"/>
              </a:rPr>
              <a:t>3.</a:t>
            </a:r>
            <a:endParaRPr sz="2100">
              <a:latin typeface="Nunito"/>
              <a:ea typeface="Nunito"/>
              <a:cs typeface="Nunito"/>
              <a:sym typeface="Nunito"/>
            </a:endParaRPr>
          </a:p>
          <a:p>
            <a:pPr indent="0" lvl="0" marL="0" rtl="0" algn="ctr">
              <a:lnSpc>
                <a:spcPct val="100000"/>
              </a:lnSpc>
              <a:spcBef>
                <a:spcPts val="0"/>
              </a:spcBef>
              <a:spcAft>
                <a:spcPts val="0"/>
              </a:spcAft>
              <a:buSzPts val="5200"/>
              <a:buNone/>
            </a:pPr>
            <a:r>
              <a:rPr lang="ru" sz="2100">
                <a:latin typeface="Nunito"/>
                <a:ea typeface="Nunito"/>
                <a:cs typeface="Nunito"/>
                <a:sym typeface="Nunito"/>
              </a:rPr>
              <a:t>4.</a:t>
            </a:r>
            <a:endParaRPr sz="2100">
              <a:latin typeface="Nunito"/>
              <a:ea typeface="Nunito"/>
              <a:cs typeface="Nunito"/>
              <a:sym typeface="Nunito"/>
            </a:endParaRPr>
          </a:p>
          <a:p>
            <a:pPr indent="0" lvl="0" marL="0" rtl="0" algn="ctr">
              <a:lnSpc>
                <a:spcPct val="100000"/>
              </a:lnSpc>
              <a:spcBef>
                <a:spcPts val="0"/>
              </a:spcBef>
              <a:spcAft>
                <a:spcPts val="0"/>
              </a:spcAft>
              <a:buSzPts val="5200"/>
              <a:buNone/>
            </a:pPr>
            <a:r>
              <a:rPr lang="ru" sz="2100">
                <a:latin typeface="Nunito"/>
                <a:ea typeface="Nunito"/>
                <a:cs typeface="Nunito"/>
                <a:sym typeface="Nunito"/>
              </a:rPr>
              <a:t>5.    </a:t>
            </a:r>
            <a:endParaRPr sz="21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34"/>
          <p:cNvGrpSpPr/>
          <p:nvPr/>
        </p:nvGrpSpPr>
        <p:grpSpPr>
          <a:xfrm>
            <a:off x="1244948" y="2758502"/>
            <a:ext cx="1905156" cy="2187562"/>
            <a:chOff x="165590" y="2661767"/>
            <a:chExt cx="881935" cy="1044083"/>
          </a:xfrm>
        </p:grpSpPr>
        <p:sp>
          <p:nvSpPr>
            <p:cNvPr id="257" name="Google Shape;257;p34"/>
            <p:cNvSpPr/>
            <p:nvPr/>
          </p:nvSpPr>
          <p:spPr>
            <a:xfrm>
              <a:off x="291225" y="2940250"/>
              <a:ext cx="756300" cy="765600"/>
            </a:xfrm>
            <a:prstGeom prst="blockArc">
              <a:avLst>
                <a:gd fmla="val 10800000" name="adj1"/>
                <a:gd fmla="val 21511238" name="adj2"/>
                <a:gd fmla="val 18759" name="adj3"/>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4"/>
            <p:cNvSpPr/>
            <p:nvPr/>
          </p:nvSpPr>
          <p:spPr>
            <a:xfrm rot="-1875205">
              <a:off x="393914" y="2805431"/>
              <a:ext cx="50884" cy="270989"/>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4"/>
            <p:cNvSpPr/>
            <p:nvPr/>
          </p:nvSpPr>
          <p:spPr>
            <a:xfrm rot="-3806097">
              <a:off x="244679" y="2702884"/>
              <a:ext cx="50982" cy="208357"/>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4"/>
            <p:cNvSpPr/>
            <p:nvPr/>
          </p:nvSpPr>
          <p:spPr>
            <a:xfrm rot="284135">
              <a:off x="353532" y="2681252"/>
              <a:ext cx="50874" cy="193554"/>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4"/>
            <p:cNvSpPr/>
            <p:nvPr/>
          </p:nvSpPr>
          <p:spPr>
            <a:xfrm rot="1421252">
              <a:off x="811803" y="2786273"/>
              <a:ext cx="50778" cy="150049"/>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4"/>
            <p:cNvSpPr/>
            <p:nvPr/>
          </p:nvSpPr>
          <p:spPr>
            <a:xfrm rot="-510839">
              <a:off x="815422" y="2664651"/>
              <a:ext cx="50658" cy="157152"/>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4"/>
            <p:cNvSpPr/>
            <p:nvPr/>
          </p:nvSpPr>
          <p:spPr>
            <a:xfrm rot="3580255">
              <a:off x="897729" y="2693647"/>
              <a:ext cx="51093" cy="193616"/>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 name="Google Shape;264;p34"/>
          <p:cNvSpPr/>
          <p:nvPr/>
        </p:nvSpPr>
        <p:spPr>
          <a:xfrm>
            <a:off x="2330200" y="1244550"/>
            <a:ext cx="1012800" cy="993900"/>
          </a:xfrm>
          <a:prstGeom prst="bentArrow">
            <a:avLst>
              <a:gd fmla="val 25000" name="adj1"/>
              <a:gd fmla="val 25000" name="adj2"/>
              <a:gd fmla="val 25000" name="adj3"/>
              <a:gd fmla="val 43750" name="adj4"/>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4"/>
          <p:cNvSpPr/>
          <p:nvPr/>
        </p:nvSpPr>
        <p:spPr>
          <a:xfrm>
            <a:off x="3752925" y="934625"/>
            <a:ext cx="1374600" cy="993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4"/>
          <p:cNvSpPr txBox="1"/>
          <p:nvPr/>
        </p:nvSpPr>
        <p:spPr>
          <a:xfrm>
            <a:off x="3226725" y="942125"/>
            <a:ext cx="2427000" cy="97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400"/>
              <a:buFont typeface="Arial"/>
              <a:buNone/>
            </a:pPr>
            <a:r>
              <a:rPr b="0" i="0" lang="ru" sz="2400" u="none" cap="none" strike="noStrike">
                <a:solidFill>
                  <a:srgbClr val="0F0F0F"/>
                </a:solidFill>
                <a:latin typeface="Montserrat"/>
                <a:ea typeface="Montserrat"/>
                <a:cs typeface="Montserrat"/>
                <a:sym typeface="Montserrat"/>
              </a:rPr>
              <a:t>ствол</a:t>
            </a:r>
            <a:endParaRPr b="0" i="0" sz="2400" u="none" cap="none" strike="noStrike">
              <a:solidFill>
                <a:srgbClr val="0F0F0F"/>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2400"/>
              <a:buFont typeface="Arial"/>
              <a:buNone/>
            </a:pPr>
            <a:r>
              <a:rPr b="0" i="0" lang="ru" sz="2400" u="none" cap="none" strike="noStrike">
                <a:solidFill>
                  <a:srgbClr val="0F0F0F"/>
                </a:solidFill>
                <a:latin typeface="Montserrat"/>
                <a:ea typeface="Montserrat"/>
                <a:cs typeface="Montserrat"/>
                <a:sym typeface="Montserrat"/>
              </a:rPr>
              <a:t>мозга</a:t>
            </a:r>
            <a:endParaRPr b="0" i="0" sz="2400" u="none" cap="none" strike="noStrike">
              <a:solidFill>
                <a:srgbClr val="0F0F0F"/>
              </a:solidFill>
              <a:latin typeface="Montserrat"/>
              <a:ea typeface="Montserrat"/>
              <a:cs typeface="Montserrat"/>
              <a:sym typeface="Montserrat"/>
            </a:endParaRPr>
          </a:p>
        </p:txBody>
      </p:sp>
      <p:sp>
        <p:nvSpPr>
          <p:cNvPr id="267" name="Google Shape;267;p34"/>
          <p:cNvSpPr/>
          <p:nvPr/>
        </p:nvSpPr>
        <p:spPr>
          <a:xfrm rot="5400000">
            <a:off x="5438650" y="1244550"/>
            <a:ext cx="1012800" cy="993900"/>
          </a:xfrm>
          <a:prstGeom prst="bentArrow">
            <a:avLst>
              <a:gd fmla="val 25000" name="adj1"/>
              <a:gd fmla="val 25000" name="adj2"/>
              <a:gd fmla="val 25000" name="adj3"/>
              <a:gd fmla="val 43750" name="adj4"/>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4"/>
          <p:cNvSpPr txBox="1"/>
          <p:nvPr/>
        </p:nvSpPr>
        <p:spPr>
          <a:xfrm>
            <a:off x="883400" y="1424650"/>
            <a:ext cx="2427000" cy="97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400"/>
              <a:buFont typeface="Arial"/>
              <a:buNone/>
            </a:pPr>
            <a:r>
              <a:rPr b="0" i="0" lang="ru" sz="2400" u="none" cap="none" strike="noStrike">
                <a:solidFill>
                  <a:srgbClr val="999999"/>
                </a:solidFill>
                <a:latin typeface="Montserrat"/>
                <a:ea typeface="Montserrat"/>
                <a:cs typeface="Montserrat"/>
                <a:sym typeface="Montserrat"/>
              </a:rPr>
              <a:t>IX</a:t>
            </a:r>
            <a:endParaRPr b="0" i="0" sz="2400" u="none" cap="none" strike="noStrike">
              <a:solidFill>
                <a:srgbClr val="999999"/>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2400"/>
              <a:buFont typeface="Arial"/>
              <a:buNone/>
            </a:pPr>
            <a:r>
              <a:rPr b="0" i="0" lang="ru" sz="2400" u="none" cap="none" strike="noStrike">
                <a:solidFill>
                  <a:srgbClr val="999999"/>
                </a:solidFill>
                <a:latin typeface="Montserrat"/>
                <a:ea typeface="Montserrat"/>
                <a:cs typeface="Montserrat"/>
                <a:sym typeface="Montserrat"/>
              </a:rPr>
              <a:t>X</a:t>
            </a:r>
            <a:endParaRPr b="0" i="0" sz="2400" u="none" cap="none" strike="noStrike">
              <a:solidFill>
                <a:srgbClr val="999999"/>
              </a:solidFill>
              <a:latin typeface="Montserrat"/>
              <a:ea typeface="Montserrat"/>
              <a:cs typeface="Montserrat"/>
              <a:sym typeface="Montserrat"/>
            </a:endParaRPr>
          </a:p>
        </p:txBody>
      </p:sp>
      <p:sp>
        <p:nvSpPr>
          <p:cNvPr id="269" name="Google Shape;269;p34"/>
          <p:cNvSpPr txBox="1"/>
          <p:nvPr/>
        </p:nvSpPr>
        <p:spPr>
          <a:xfrm>
            <a:off x="-100000" y="4217525"/>
            <a:ext cx="4842600" cy="97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400"/>
              <a:buFont typeface="Arial"/>
              <a:buNone/>
            </a:pPr>
            <a:r>
              <a:rPr b="0" i="0" lang="ru" sz="2400" u="none" cap="none" strike="noStrike">
                <a:solidFill>
                  <a:srgbClr val="E06666"/>
                </a:solidFill>
                <a:latin typeface="Montserrat"/>
                <a:ea typeface="Montserrat"/>
                <a:cs typeface="Montserrat"/>
                <a:sym typeface="Montserrat"/>
              </a:rPr>
              <a:t>барорецепторы и хеморецепторы</a:t>
            </a:r>
            <a:endParaRPr b="0" i="0" sz="2400" u="none" cap="none" strike="noStrike">
              <a:solidFill>
                <a:srgbClr val="E06666"/>
              </a:solidFill>
              <a:latin typeface="Montserrat"/>
              <a:ea typeface="Montserrat"/>
              <a:cs typeface="Montserrat"/>
              <a:sym typeface="Montserrat"/>
            </a:endParaRPr>
          </a:p>
        </p:txBody>
      </p:sp>
      <p:sp>
        <p:nvSpPr>
          <p:cNvPr id="270" name="Google Shape;270;p34"/>
          <p:cNvSpPr txBox="1"/>
          <p:nvPr/>
        </p:nvSpPr>
        <p:spPr>
          <a:xfrm>
            <a:off x="4419025" y="2098750"/>
            <a:ext cx="2289900" cy="1944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0"/>
              <a:buFont typeface="Arial"/>
              <a:buNone/>
            </a:pPr>
            <a:r>
              <a:rPr b="0" i="0" lang="ru" sz="5700" u="none" cap="none" strike="noStrike">
                <a:solidFill>
                  <a:srgbClr val="E06666"/>
                </a:solidFill>
                <a:latin typeface="Montserrat"/>
                <a:ea typeface="Montserrat"/>
                <a:cs typeface="Montserrat"/>
                <a:sym typeface="Montserrat"/>
              </a:rPr>
              <a:t>САС</a:t>
            </a:r>
            <a:endParaRPr b="0" i="0" sz="5700" u="none" cap="none" strike="noStrike">
              <a:solidFill>
                <a:srgbClr val="E06666"/>
              </a:solidFill>
              <a:latin typeface="Montserrat"/>
              <a:ea typeface="Montserrat"/>
              <a:cs typeface="Montserrat"/>
              <a:sym typeface="Montserrat"/>
            </a:endParaRPr>
          </a:p>
        </p:txBody>
      </p:sp>
      <p:sp>
        <p:nvSpPr>
          <p:cNvPr id="271" name="Google Shape;271;p34"/>
          <p:cNvSpPr txBox="1"/>
          <p:nvPr/>
        </p:nvSpPr>
        <p:spPr>
          <a:xfrm>
            <a:off x="6928400" y="2323375"/>
            <a:ext cx="1957500" cy="1164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0"/>
              <a:buFont typeface="Arial"/>
              <a:buNone/>
            </a:pPr>
            <a:r>
              <a:rPr b="0" i="0" lang="ru" sz="5700" u="none" cap="none" strike="noStrike">
                <a:solidFill>
                  <a:srgbClr val="ABF176"/>
                </a:solidFill>
                <a:latin typeface="Montserrat"/>
                <a:ea typeface="Montserrat"/>
                <a:cs typeface="Montserrat"/>
                <a:sym typeface="Montserrat"/>
              </a:rPr>
              <a:t>ПНС</a:t>
            </a:r>
            <a:endParaRPr b="0" i="0" sz="5700" u="none" cap="none" strike="noStrike">
              <a:solidFill>
                <a:srgbClr val="ABF176"/>
              </a:solidFill>
              <a:latin typeface="Montserrat"/>
              <a:ea typeface="Montserrat"/>
              <a:cs typeface="Montserrat"/>
              <a:sym typeface="Montserrat"/>
            </a:endParaRPr>
          </a:p>
        </p:txBody>
      </p:sp>
      <p:sp>
        <p:nvSpPr>
          <p:cNvPr id="272" name="Google Shape;272;p34"/>
          <p:cNvSpPr/>
          <p:nvPr/>
        </p:nvSpPr>
        <p:spPr>
          <a:xfrm rot="-193529">
            <a:off x="4532192" y="3393936"/>
            <a:ext cx="4302816" cy="823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4"/>
          <p:cNvSpPr/>
          <p:nvPr/>
        </p:nvSpPr>
        <p:spPr>
          <a:xfrm>
            <a:off x="6463850" y="3597250"/>
            <a:ext cx="439500" cy="27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124"/>
          <p:cNvPicPr preferRelativeResize="0"/>
          <p:nvPr/>
        </p:nvPicPr>
        <p:blipFill rotWithShape="1">
          <a:blip r:embed="rId3">
            <a:alphaModFix/>
          </a:blip>
          <a:srcRect b="0" l="0" r="0" t="0"/>
          <a:stretch/>
        </p:blipFill>
        <p:spPr>
          <a:xfrm>
            <a:off x="152400" y="152400"/>
            <a:ext cx="8839204" cy="463108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pic>
        <p:nvPicPr>
          <p:cNvPr id="1267" name="Google Shape;1267;p125"/>
          <p:cNvPicPr preferRelativeResize="0"/>
          <p:nvPr/>
        </p:nvPicPr>
        <p:blipFill rotWithShape="1">
          <a:blip r:embed="rId3">
            <a:alphaModFix/>
          </a:blip>
          <a:srcRect b="0" l="0" r="0" t="0"/>
          <a:stretch/>
        </p:blipFill>
        <p:spPr>
          <a:xfrm>
            <a:off x="665275" y="55925"/>
            <a:ext cx="5523900" cy="49351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26"/>
          <p:cNvSpPr txBox="1"/>
          <p:nvPr/>
        </p:nvSpPr>
        <p:spPr>
          <a:xfrm>
            <a:off x="374550" y="1947375"/>
            <a:ext cx="83949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lang="ru" sz="4800">
                <a:solidFill>
                  <a:srgbClr val="999999"/>
                </a:solidFill>
                <a:latin typeface="Nunito"/>
                <a:ea typeface="Nunito"/>
                <a:cs typeface="Nunito"/>
                <a:sym typeface="Nunito"/>
              </a:rPr>
              <a:t>почки</a:t>
            </a:r>
            <a:endParaRPr b="0" i="0" sz="4800" u="none" cap="none" strike="noStrike">
              <a:solidFill>
                <a:srgbClr val="999999"/>
              </a:solidFill>
              <a:latin typeface="Nunito"/>
              <a:ea typeface="Nunito"/>
              <a:cs typeface="Nunito"/>
              <a:sym typeface="Nuni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pic>
        <p:nvPicPr>
          <p:cNvPr id="1277" name="Google Shape;1277;p127"/>
          <p:cNvPicPr preferRelativeResize="0"/>
          <p:nvPr/>
        </p:nvPicPr>
        <p:blipFill rotWithShape="1">
          <a:blip r:embed="rId3">
            <a:alphaModFix/>
          </a:blip>
          <a:srcRect b="0" l="0" r="0" t="0"/>
          <a:stretch/>
        </p:blipFill>
        <p:spPr>
          <a:xfrm>
            <a:off x="275650" y="76200"/>
            <a:ext cx="7308202" cy="49911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28"/>
          <p:cNvSpPr txBox="1"/>
          <p:nvPr>
            <p:ph idx="1" type="subTitle"/>
          </p:nvPr>
        </p:nvSpPr>
        <p:spPr>
          <a:xfrm>
            <a:off x="1140443" y="1782439"/>
            <a:ext cx="6858000" cy="12417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Вторичные АГ</a:t>
            </a:r>
            <a:endParaRPr sz="6000">
              <a:latin typeface="Century Gothic"/>
              <a:ea typeface="Century Gothic"/>
              <a:cs typeface="Century Gothic"/>
              <a:sym typeface="Century Gothic"/>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29"/>
          <p:cNvSpPr txBox="1"/>
          <p:nvPr>
            <p:ph idx="1" type="subTitle"/>
          </p:nvPr>
        </p:nvSpPr>
        <p:spPr>
          <a:xfrm>
            <a:off x="1034935" y="1589009"/>
            <a:ext cx="6858000" cy="14895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около 10-15%</a:t>
            </a:r>
            <a:endParaRPr/>
          </a:p>
          <a:p>
            <a:pPr indent="0" lvl="0" marL="0" rtl="0" algn="ctr">
              <a:lnSpc>
                <a:spcPct val="90000"/>
              </a:lnSpc>
              <a:spcBef>
                <a:spcPts val="800"/>
              </a:spcBef>
              <a:spcAft>
                <a:spcPts val="0"/>
              </a:spcAft>
              <a:buClr>
                <a:schemeClr val="dk1"/>
              </a:buClr>
              <a:buSzPts val="2700"/>
              <a:buNone/>
            </a:pPr>
            <a:r>
              <a:rPr lang="ru" sz="2700">
                <a:latin typeface="Century Gothic"/>
                <a:ea typeface="Century Gothic"/>
                <a:cs typeface="Century Gothic"/>
                <a:sym typeface="Century Gothic"/>
              </a:rPr>
              <a:t>(зависит от диагностических возможностей клиники)</a:t>
            </a:r>
            <a:endParaRPr sz="2700">
              <a:latin typeface="Century Gothic"/>
              <a:ea typeface="Century Gothic"/>
              <a:cs typeface="Century Gothic"/>
              <a:sym typeface="Century Gothic"/>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30"/>
          <p:cNvSpPr txBox="1"/>
          <p:nvPr>
            <p:ph idx="1" type="subTitle"/>
          </p:nvPr>
        </p:nvSpPr>
        <p:spPr>
          <a:xfrm>
            <a:off x="1140443" y="1782439"/>
            <a:ext cx="6858000" cy="12417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Клиническая задача №1</a:t>
            </a:r>
            <a:endParaRPr sz="6000">
              <a:latin typeface="Century Gothic"/>
              <a:ea typeface="Century Gothic"/>
              <a:cs typeface="Century Gothic"/>
              <a:sym typeface="Century Gothic"/>
            </a:endParaRPr>
          </a:p>
        </p:txBody>
      </p:sp>
      <p:pic>
        <p:nvPicPr>
          <p:cNvPr id="1293" name="Google Shape;1293;p130"/>
          <p:cNvPicPr preferRelativeResize="0"/>
          <p:nvPr/>
        </p:nvPicPr>
        <p:blipFill rotWithShape="1">
          <a:blip r:embed="rId3">
            <a:alphaModFix/>
          </a:blip>
          <a:srcRect b="0" l="0" r="0" t="0"/>
          <a:stretch/>
        </p:blipFill>
        <p:spPr>
          <a:xfrm>
            <a:off x="229605" y="321248"/>
            <a:ext cx="1417237" cy="219373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1"/>
          <p:cNvSpPr txBox="1"/>
          <p:nvPr>
            <p:ph idx="1" type="subTitle"/>
          </p:nvPr>
        </p:nvSpPr>
        <p:spPr>
          <a:xfrm>
            <a:off x="288174" y="57388"/>
            <a:ext cx="7950000" cy="4838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Пациентка 56 лет </a:t>
            </a:r>
            <a:endParaRPr/>
          </a:p>
          <a:p>
            <a:pPr indent="0" lvl="0" marL="0" rtl="0" algn="l">
              <a:lnSpc>
                <a:spcPct val="90000"/>
              </a:lnSpc>
              <a:spcBef>
                <a:spcPts val="800"/>
              </a:spcBef>
              <a:spcAft>
                <a:spcPts val="0"/>
              </a:spcAft>
              <a:buClr>
                <a:schemeClr val="dk1"/>
              </a:buClr>
              <a:buSzPts val="2100"/>
              <a:buNone/>
            </a:pPr>
            <a:r>
              <a:rPr b="1" lang="ru" sz="2100">
                <a:latin typeface="Century Gothic"/>
                <a:ea typeface="Century Gothic"/>
                <a:cs typeface="Century Gothic"/>
                <a:sym typeface="Century Gothic"/>
              </a:rPr>
              <a:t>жалуется</a:t>
            </a:r>
            <a:r>
              <a:rPr lang="ru" sz="2100">
                <a:latin typeface="Century Gothic"/>
                <a:ea typeface="Century Gothic"/>
                <a:cs typeface="Century Gothic"/>
                <a:sym typeface="Century Gothic"/>
              </a:rPr>
              <a:t> на пульсирующий шум в ушах</a:t>
            </a:r>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b="1" lang="ru" sz="2100">
                <a:latin typeface="Century Gothic"/>
                <a:ea typeface="Century Gothic"/>
                <a:cs typeface="Century Gothic"/>
                <a:sym typeface="Century Gothic"/>
              </a:rPr>
              <a:t>Физикальное обсл.: </a:t>
            </a:r>
            <a:endParaRPr/>
          </a:p>
          <a:p>
            <a:pPr indent="0" lvl="0" marL="0" rtl="0" algn="l">
              <a:lnSpc>
                <a:spcPct val="90000"/>
              </a:lnSpc>
              <a:spcBef>
                <a:spcPts val="800"/>
              </a:spcBef>
              <a:spcAft>
                <a:spcPts val="0"/>
              </a:spcAft>
              <a:buClr>
                <a:schemeClr val="dk1"/>
              </a:buClr>
              <a:buSzPts val="200"/>
              <a:buNone/>
            </a:pPr>
            <a:r>
              <a:t/>
            </a:r>
            <a:endParaRPr b="1" sz="2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давление 150/100 </a:t>
            </a:r>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шум при аускультации живота</a:t>
            </a:r>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Назначены препараты от давления: </a:t>
            </a:r>
            <a:r>
              <a:rPr b="1" lang="ru" sz="2100">
                <a:latin typeface="Century Gothic"/>
                <a:ea typeface="Century Gothic"/>
                <a:cs typeface="Century Gothic"/>
                <a:sym typeface="Century Gothic"/>
              </a:rPr>
              <a:t>периндоприл</a:t>
            </a:r>
            <a:r>
              <a:rPr lang="ru" sz="2100">
                <a:latin typeface="Century Gothic"/>
                <a:ea typeface="Century Gothic"/>
                <a:cs typeface="Century Gothic"/>
                <a:sym typeface="Century Gothic"/>
              </a:rPr>
              <a:t> и др.</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32"/>
          <p:cNvSpPr txBox="1"/>
          <p:nvPr>
            <p:ph idx="1" type="subTitle"/>
          </p:nvPr>
        </p:nvSpPr>
        <p:spPr>
          <a:xfrm>
            <a:off x="288174" y="57388"/>
            <a:ext cx="7950000" cy="4838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4100"/>
              <a:buNone/>
            </a:pPr>
            <a:r>
              <a:t/>
            </a:r>
            <a:endParaRPr sz="4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4100"/>
              <a:buNone/>
            </a:pPr>
            <a:r>
              <a:rPr lang="ru" sz="4100">
                <a:latin typeface="Century Gothic"/>
                <a:ea typeface="Century Gothic"/>
                <a:cs typeface="Century Gothic"/>
                <a:sym typeface="Century Gothic"/>
              </a:rPr>
              <a:t>Ночью - отек легких,</a:t>
            </a:r>
            <a:endParaRPr/>
          </a:p>
          <a:p>
            <a:pPr indent="0" lvl="0" marL="0" rtl="0" algn="l">
              <a:lnSpc>
                <a:spcPct val="90000"/>
              </a:lnSpc>
              <a:spcBef>
                <a:spcPts val="800"/>
              </a:spcBef>
              <a:spcAft>
                <a:spcPts val="0"/>
              </a:spcAft>
              <a:buClr>
                <a:schemeClr val="dk1"/>
              </a:buClr>
              <a:buSzPts val="4100"/>
              <a:buNone/>
            </a:pPr>
            <a:r>
              <a:rPr lang="ru" sz="4100">
                <a:latin typeface="Century Gothic"/>
                <a:ea typeface="Century Gothic"/>
                <a:cs typeface="Century Gothic"/>
                <a:sym typeface="Century Gothic"/>
              </a:rPr>
              <a:t>госпитализирована</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33"/>
          <p:cNvSpPr txBox="1"/>
          <p:nvPr>
            <p:ph idx="1" type="subTitle"/>
          </p:nvPr>
        </p:nvSpPr>
        <p:spPr>
          <a:xfrm>
            <a:off x="288174" y="1050403"/>
            <a:ext cx="7950000" cy="3845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4100"/>
              <a:buNone/>
            </a:pPr>
            <a:r>
              <a:rPr lang="ru" sz="4100">
                <a:latin typeface="Century Gothic"/>
                <a:ea typeface="Century Gothic"/>
                <a:cs typeface="Century Gothic"/>
                <a:sym typeface="Century Gothic"/>
              </a:rPr>
              <a:t>синдром Пикеринга</a:t>
            </a:r>
            <a:endParaRPr sz="4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4100"/>
              <a:buNone/>
            </a:pPr>
            <a:r>
              <a:t/>
            </a:r>
            <a:endParaRPr sz="4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4100"/>
              <a:buNone/>
            </a:pPr>
            <a:r>
              <a:t/>
            </a:r>
            <a:endParaRPr sz="4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4100"/>
              <a:buNone/>
            </a:pPr>
            <a:r>
              <a:rPr lang="ru" sz="4100">
                <a:latin typeface="Century Gothic"/>
                <a:ea typeface="Century Gothic"/>
                <a:cs typeface="Century Gothic"/>
                <a:sym typeface="Century Gothic"/>
              </a:rPr>
              <a:t>почему?</a:t>
            </a:r>
            <a:endParaRPr/>
          </a:p>
          <a:p>
            <a:pPr indent="0" lvl="0" marL="0" rtl="0" algn="l">
              <a:lnSpc>
                <a:spcPct val="90000"/>
              </a:lnSpc>
              <a:spcBef>
                <a:spcPts val="800"/>
              </a:spcBef>
              <a:spcAft>
                <a:spcPts val="0"/>
              </a:spcAft>
              <a:buClr>
                <a:schemeClr val="dk1"/>
              </a:buClr>
              <a:buSzPts val="4100"/>
              <a:buNone/>
            </a:pPr>
            <a:r>
              <a:rPr lang="ru" sz="4100">
                <a:latin typeface="Century Gothic"/>
                <a:ea typeface="Century Gothic"/>
                <a:cs typeface="Century Gothic"/>
                <a:sym typeface="Century Gothic"/>
              </a:rPr>
              <a:t>мы узнаем далее</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5"/>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280" name="Google Shape;280;p35"/>
          <p:cNvSpPr txBox="1"/>
          <p:nvPr>
            <p:ph type="ctrTitle"/>
          </p:nvPr>
        </p:nvSpPr>
        <p:spPr>
          <a:xfrm>
            <a:off x="3016900" y="147195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ЧСС </a:t>
            </a:r>
            <a:endParaRPr sz="4600">
              <a:latin typeface="Nunito"/>
              <a:ea typeface="Nunito"/>
              <a:cs typeface="Nunito"/>
              <a:sym typeface="Nunito"/>
            </a:endParaRPr>
          </a:p>
          <a:p>
            <a:pPr indent="0" lvl="0" marL="0" rtl="0" algn="ctr">
              <a:lnSpc>
                <a:spcPct val="100000"/>
              </a:lnSpc>
              <a:spcBef>
                <a:spcPts val="0"/>
              </a:spcBef>
              <a:spcAft>
                <a:spcPts val="0"/>
              </a:spcAft>
              <a:buSzPts val="5200"/>
              <a:buNone/>
            </a:pPr>
            <a:r>
              <a:t/>
            </a:r>
            <a:endParaRPr sz="4600">
              <a:latin typeface="Nunito"/>
              <a:ea typeface="Nunito"/>
              <a:cs typeface="Nunito"/>
              <a:sym typeface="Nunito"/>
            </a:endParaRPr>
          </a:p>
        </p:txBody>
      </p:sp>
      <p:sp>
        <p:nvSpPr>
          <p:cNvPr id="281" name="Google Shape;281;p35"/>
          <p:cNvSpPr/>
          <p:nvPr/>
        </p:nvSpPr>
        <p:spPr>
          <a:xfrm rot="-10139496">
            <a:off x="5675464" y="1095945"/>
            <a:ext cx="771394" cy="769276"/>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5"/>
          <p:cNvSpPr/>
          <p:nvPr/>
        </p:nvSpPr>
        <p:spPr>
          <a:xfrm rot="-6134182">
            <a:off x="5052630" y="1833576"/>
            <a:ext cx="771426" cy="769539"/>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5"/>
          <p:cNvSpPr txBox="1"/>
          <p:nvPr>
            <p:ph type="ctrTitle"/>
          </p:nvPr>
        </p:nvSpPr>
        <p:spPr>
          <a:xfrm>
            <a:off x="4003900" y="2530500"/>
            <a:ext cx="3822300" cy="108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вещества из крови или местные</a:t>
            </a:r>
            <a:endParaRPr sz="3000">
              <a:solidFill>
                <a:srgbClr val="999999"/>
              </a:solidFill>
              <a:latin typeface="Nunito"/>
              <a:ea typeface="Nunito"/>
              <a:cs typeface="Nunito"/>
              <a:sym typeface="Nunito"/>
            </a:endParaRPr>
          </a:p>
        </p:txBody>
      </p:sp>
      <p:sp>
        <p:nvSpPr>
          <p:cNvPr id="284" name="Google Shape;284;p35"/>
          <p:cNvSpPr txBox="1"/>
          <p:nvPr>
            <p:ph type="ctrTitle"/>
          </p:nvPr>
        </p:nvSpPr>
        <p:spPr>
          <a:xfrm>
            <a:off x="5609050" y="1049925"/>
            <a:ext cx="3526200" cy="133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нервная </a:t>
            </a:r>
            <a:endParaRPr sz="3000">
              <a:solidFill>
                <a:srgbClr val="999999"/>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система</a:t>
            </a:r>
            <a:endParaRPr sz="3000">
              <a:solidFill>
                <a:srgbClr val="999999"/>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(рефлексы)</a:t>
            </a:r>
            <a:endParaRPr sz="3000">
              <a:solidFill>
                <a:srgbClr val="999999"/>
              </a:solidFill>
              <a:latin typeface="Nunito"/>
              <a:ea typeface="Nunito"/>
              <a:cs typeface="Nunito"/>
              <a:sym typeface="Nuni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34"/>
          <p:cNvSpPr txBox="1"/>
          <p:nvPr>
            <p:ph idx="1" type="subTitle"/>
          </p:nvPr>
        </p:nvSpPr>
        <p:spPr>
          <a:xfrm>
            <a:off x="288174" y="57389"/>
            <a:ext cx="8147400" cy="1489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Виды вторичной АГ:</a:t>
            </a:r>
            <a:endParaRPr/>
          </a:p>
          <a:p>
            <a:pPr indent="0" lvl="0" marL="0" rtl="0" algn="l">
              <a:lnSpc>
                <a:spcPct val="90000"/>
              </a:lnSpc>
              <a:spcBef>
                <a:spcPts val="800"/>
              </a:spcBef>
              <a:spcAft>
                <a:spcPts val="0"/>
              </a:spcAft>
              <a:buClr>
                <a:schemeClr val="dk1"/>
              </a:buClr>
              <a:buSzPts val="2700"/>
              <a:buNone/>
            </a:pPr>
            <a:r>
              <a:t/>
            </a:r>
            <a:endParaRPr sz="2700">
              <a:latin typeface="Century Gothic"/>
              <a:ea typeface="Century Gothic"/>
              <a:cs typeface="Century Gothic"/>
              <a:sym typeface="Century Gothic"/>
            </a:endParaRPr>
          </a:p>
          <a:p>
            <a:pPr indent="0" lvl="1" marL="342900" rtl="0" algn="l">
              <a:lnSpc>
                <a:spcPct val="90000"/>
              </a:lnSpc>
              <a:spcBef>
                <a:spcPts val="400"/>
              </a:spcBef>
              <a:spcAft>
                <a:spcPts val="0"/>
              </a:spcAft>
              <a:buClr>
                <a:schemeClr val="dk1"/>
              </a:buClr>
              <a:buSzPts val="4700"/>
              <a:buNone/>
            </a:pPr>
            <a:r>
              <a:rPr lang="ru" sz="4700">
                <a:latin typeface="Century Gothic"/>
                <a:ea typeface="Century Gothic"/>
                <a:cs typeface="Century Gothic"/>
                <a:sym typeface="Century Gothic"/>
              </a:rPr>
              <a:t>1.</a:t>
            </a:r>
            <a:endParaRPr/>
          </a:p>
          <a:p>
            <a:pPr indent="0" lvl="1" marL="342900" rtl="0" algn="l">
              <a:lnSpc>
                <a:spcPct val="90000"/>
              </a:lnSpc>
              <a:spcBef>
                <a:spcPts val="400"/>
              </a:spcBef>
              <a:spcAft>
                <a:spcPts val="0"/>
              </a:spcAft>
              <a:buClr>
                <a:schemeClr val="dk1"/>
              </a:buClr>
              <a:buSzPts val="4700"/>
              <a:buNone/>
            </a:pPr>
            <a:r>
              <a:rPr lang="ru" sz="4700">
                <a:latin typeface="Century Gothic"/>
                <a:ea typeface="Century Gothic"/>
                <a:cs typeface="Century Gothic"/>
                <a:sym typeface="Century Gothic"/>
              </a:rPr>
              <a:t>2.</a:t>
            </a:r>
            <a:endParaRPr/>
          </a:p>
          <a:p>
            <a:pPr indent="0" lvl="1" marL="342900" rtl="0" algn="l">
              <a:lnSpc>
                <a:spcPct val="90000"/>
              </a:lnSpc>
              <a:spcBef>
                <a:spcPts val="400"/>
              </a:spcBef>
              <a:spcAft>
                <a:spcPts val="0"/>
              </a:spcAft>
              <a:buClr>
                <a:schemeClr val="dk1"/>
              </a:buClr>
              <a:buSzPts val="4700"/>
              <a:buNone/>
            </a:pPr>
            <a:r>
              <a:rPr lang="ru" sz="4700">
                <a:latin typeface="Century Gothic"/>
                <a:ea typeface="Century Gothic"/>
                <a:cs typeface="Century Gothic"/>
                <a:sym typeface="Century Gothic"/>
              </a:rPr>
              <a:t>3.</a:t>
            </a:r>
            <a:endParaRPr/>
          </a:p>
          <a:p>
            <a:pPr indent="0" lvl="1" marL="342900" rtl="0" algn="l">
              <a:lnSpc>
                <a:spcPct val="90000"/>
              </a:lnSpc>
              <a:spcBef>
                <a:spcPts val="400"/>
              </a:spcBef>
              <a:spcAft>
                <a:spcPts val="0"/>
              </a:spcAft>
              <a:buClr>
                <a:schemeClr val="dk1"/>
              </a:buClr>
              <a:buSzPts val="4700"/>
              <a:buNone/>
            </a:pPr>
            <a:r>
              <a:rPr lang="ru" sz="4700">
                <a:latin typeface="Century Gothic"/>
                <a:ea typeface="Century Gothic"/>
                <a:cs typeface="Century Gothic"/>
                <a:sym typeface="Century Gothic"/>
              </a:rPr>
              <a:t>4.</a:t>
            </a:r>
            <a:endParaRPr/>
          </a:p>
          <a:p>
            <a:pPr indent="0" lvl="1" marL="342900" rtl="0" algn="l">
              <a:lnSpc>
                <a:spcPct val="90000"/>
              </a:lnSpc>
              <a:spcBef>
                <a:spcPts val="400"/>
              </a:spcBef>
              <a:spcAft>
                <a:spcPts val="0"/>
              </a:spcAft>
              <a:buClr>
                <a:schemeClr val="dk1"/>
              </a:buClr>
              <a:buSzPts val="4700"/>
              <a:buNone/>
            </a:pPr>
            <a:r>
              <a:rPr lang="ru" sz="4700">
                <a:latin typeface="Century Gothic"/>
                <a:ea typeface="Century Gothic"/>
                <a:cs typeface="Century Gothic"/>
                <a:sym typeface="Century Gothic"/>
              </a:rPr>
              <a:t>5.</a:t>
            </a:r>
            <a:endParaRPr sz="1800">
              <a:latin typeface="Century Gothic"/>
              <a:ea typeface="Century Gothic"/>
              <a:cs typeface="Century Gothic"/>
              <a:sym typeface="Century Gothic"/>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135"/>
          <p:cNvSpPr txBox="1"/>
          <p:nvPr>
            <p:ph idx="1" type="subTitle"/>
          </p:nvPr>
        </p:nvSpPr>
        <p:spPr>
          <a:xfrm>
            <a:off x="288174" y="57388"/>
            <a:ext cx="7950000" cy="5003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Виды:</a:t>
            </a:r>
            <a:endParaRPr/>
          </a:p>
          <a:p>
            <a:pPr indent="0" lvl="0" marL="0" rtl="0" algn="l">
              <a:lnSpc>
                <a:spcPct val="90000"/>
              </a:lnSpc>
              <a:spcBef>
                <a:spcPts val="800"/>
              </a:spcBef>
              <a:spcAft>
                <a:spcPts val="0"/>
              </a:spcAft>
              <a:buClr>
                <a:schemeClr val="dk1"/>
              </a:buClr>
              <a:buSzPts val="1800"/>
              <a:buNone/>
            </a:pPr>
            <a:r>
              <a:t/>
            </a:r>
            <a:endParaRPr>
              <a:latin typeface="Century Gothic"/>
              <a:ea typeface="Century Gothic"/>
              <a:cs typeface="Century Gothic"/>
              <a:sym typeface="Century Gothic"/>
            </a:endParaRPr>
          </a:p>
          <a:p>
            <a:pPr indent="-1028700" lvl="0" marL="1028700" rtl="0" algn="l">
              <a:lnSpc>
                <a:spcPct val="90000"/>
              </a:lnSpc>
              <a:spcBef>
                <a:spcPts val="0"/>
              </a:spcBef>
              <a:spcAft>
                <a:spcPts val="0"/>
              </a:spcAft>
              <a:buClr>
                <a:schemeClr val="dk1"/>
              </a:buClr>
              <a:buSzPts val="3000"/>
              <a:buAutoNum type="arabicPeriod"/>
            </a:pPr>
            <a:r>
              <a:rPr lang="ru" sz="3000">
                <a:latin typeface="Century Gothic"/>
                <a:ea typeface="Century Gothic"/>
                <a:cs typeface="Century Gothic"/>
                <a:sym typeface="Century Gothic"/>
              </a:rPr>
              <a:t>почечные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нейрогенные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гемодинамические </a:t>
            </a:r>
            <a:br>
              <a:rPr lang="ru" sz="3000">
                <a:latin typeface="Century Gothic"/>
                <a:ea typeface="Century Gothic"/>
                <a:cs typeface="Century Gothic"/>
                <a:sym typeface="Century Gothic"/>
              </a:rPr>
            </a:br>
            <a:r>
              <a:rPr lang="ru" sz="3000">
                <a:latin typeface="Century Gothic"/>
                <a:ea typeface="Century Gothic"/>
                <a:cs typeface="Century Gothic"/>
                <a:sym typeface="Century Gothic"/>
              </a:rPr>
              <a:t>(сердечно-сосудистые)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эндокринные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лекарственные и токсические</a:t>
            </a:r>
            <a:endParaRPr/>
          </a:p>
          <a:p>
            <a:pPr indent="0" lvl="0" marL="0" rtl="0" algn="l">
              <a:lnSpc>
                <a:spcPct val="90000"/>
              </a:lnSpc>
              <a:spcBef>
                <a:spcPts val="1500"/>
              </a:spcBef>
              <a:spcAft>
                <a:spcPts val="0"/>
              </a:spcAft>
              <a:buClr>
                <a:schemeClr val="dk1"/>
              </a:buClr>
              <a:buSzPts val="3000"/>
              <a:buNone/>
            </a:pPr>
            <a:r>
              <a:rPr lang="ru" sz="3000">
                <a:latin typeface="Century Gothic"/>
                <a:ea typeface="Century Gothic"/>
                <a:cs typeface="Century Gothic"/>
                <a:sym typeface="Century Gothic"/>
              </a:rPr>
              <a:t> 		и др.</a:t>
            </a:r>
            <a:endParaRPr/>
          </a:p>
          <a:p>
            <a:pPr indent="-381000" lvl="0" marL="558800" rtl="0" algn="l">
              <a:lnSpc>
                <a:spcPct val="90000"/>
              </a:lnSpc>
              <a:spcBef>
                <a:spcPts val="2300"/>
              </a:spcBef>
              <a:spcAft>
                <a:spcPts val="0"/>
              </a:spcAft>
              <a:buClr>
                <a:schemeClr val="dk1"/>
              </a:buClr>
              <a:buSzPts val="2700"/>
              <a:buNone/>
            </a:pPr>
            <a:r>
              <a:t/>
            </a:r>
            <a:endParaRPr sz="2700">
              <a:latin typeface="Century Gothic"/>
              <a:ea typeface="Century Gothic"/>
              <a:cs typeface="Century Gothic"/>
              <a:sym typeface="Century Gothic"/>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36"/>
          <p:cNvSpPr/>
          <p:nvPr/>
        </p:nvSpPr>
        <p:spPr>
          <a:xfrm rot="-1988869">
            <a:off x="4701175" y="381072"/>
            <a:ext cx="1441841" cy="2854064"/>
          </a:xfrm>
          <a:prstGeom prst="downArrow">
            <a:avLst>
              <a:gd fmla="val 50000" name="adj1"/>
              <a:gd fmla="val 50000" name="adj2"/>
            </a:avLst>
          </a:prstGeom>
          <a:solidFill>
            <a:srgbClr val="D3735D"/>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4" name="Google Shape;1324;p136"/>
          <p:cNvSpPr/>
          <p:nvPr/>
        </p:nvSpPr>
        <p:spPr>
          <a:xfrm rot="1896216">
            <a:off x="1638263" y="324367"/>
            <a:ext cx="1442067" cy="2304155"/>
          </a:xfrm>
          <a:prstGeom prst="downArrow">
            <a:avLst>
              <a:gd fmla="val 50000" name="adj1"/>
              <a:gd fmla="val 50000" name="adj2"/>
            </a:avLst>
          </a:prstGeom>
          <a:solidFill>
            <a:srgbClr val="D3735D"/>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5" name="Google Shape;1325;p136"/>
          <p:cNvSpPr txBox="1"/>
          <p:nvPr>
            <p:ph idx="1" type="subTitle"/>
          </p:nvPr>
        </p:nvSpPr>
        <p:spPr>
          <a:xfrm>
            <a:off x="1920240" y="246184"/>
            <a:ext cx="52260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Почечные</a:t>
            </a:r>
            <a:endParaRPr sz="2700">
              <a:latin typeface="Century Gothic"/>
              <a:ea typeface="Century Gothic"/>
              <a:cs typeface="Century Gothic"/>
              <a:sym typeface="Century Gothic"/>
            </a:endParaRPr>
          </a:p>
        </p:txBody>
      </p:sp>
      <p:sp>
        <p:nvSpPr>
          <p:cNvPr id="1326" name="Google Shape;1326;p136"/>
          <p:cNvSpPr txBox="1"/>
          <p:nvPr/>
        </p:nvSpPr>
        <p:spPr>
          <a:xfrm>
            <a:off x="318665" y="2515522"/>
            <a:ext cx="5226000" cy="9177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Arial"/>
              <a:buNone/>
            </a:pPr>
            <a:r>
              <a:rPr b="0" i="0" lang="ru" sz="3000" u="none" cap="none" strike="noStrike">
                <a:solidFill>
                  <a:schemeClr val="dk1"/>
                </a:solidFill>
                <a:latin typeface="Century Gothic"/>
                <a:ea typeface="Century Gothic"/>
                <a:cs typeface="Century Gothic"/>
                <a:sym typeface="Century Gothic"/>
              </a:rPr>
              <a:t>Реноваскулярные</a:t>
            </a:r>
            <a:endParaRPr b="0" i="0" sz="1100" u="none" cap="none" strike="noStrike">
              <a:solidFill>
                <a:schemeClr val="dk1"/>
              </a:solidFill>
              <a:latin typeface="Century Gothic"/>
              <a:ea typeface="Century Gothic"/>
              <a:cs typeface="Century Gothic"/>
              <a:sym typeface="Century Gothic"/>
            </a:endParaRPr>
          </a:p>
        </p:txBody>
      </p:sp>
      <p:sp>
        <p:nvSpPr>
          <p:cNvPr id="1327" name="Google Shape;1327;p136"/>
          <p:cNvSpPr txBox="1"/>
          <p:nvPr/>
        </p:nvSpPr>
        <p:spPr>
          <a:xfrm>
            <a:off x="4383912" y="3155349"/>
            <a:ext cx="4653000" cy="9177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Arial"/>
              <a:buNone/>
            </a:pPr>
            <a:r>
              <a:rPr b="0" i="0" lang="ru" sz="3000" u="none" cap="none" strike="noStrike">
                <a:solidFill>
                  <a:schemeClr val="dk1"/>
                </a:solidFill>
                <a:latin typeface="Century Gothic"/>
                <a:ea typeface="Century Gothic"/>
                <a:cs typeface="Century Gothic"/>
                <a:sym typeface="Century Gothic"/>
              </a:rPr>
              <a:t>Ренопаренхиматозные</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pic>
        <p:nvPicPr>
          <p:cNvPr descr="Kidney - Free medical icons" id="1332" name="Google Shape;1332;p137"/>
          <p:cNvPicPr preferRelativeResize="0"/>
          <p:nvPr/>
        </p:nvPicPr>
        <p:blipFill rotWithShape="1">
          <a:blip r:embed="rId3">
            <a:alphaModFix/>
          </a:blip>
          <a:srcRect b="0" l="0" r="0" t="0"/>
          <a:stretch/>
        </p:blipFill>
        <p:spPr>
          <a:xfrm>
            <a:off x="2974180" y="-1077041"/>
            <a:ext cx="6547009" cy="6547011"/>
          </a:xfrm>
          <a:prstGeom prst="rect">
            <a:avLst/>
          </a:prstGeom>
          <a:noFill/>
          <a:ln>
            <a:noFill/>
          </a:ln>
        </p:spPr>
      </p:pic>
      <p:sp>
        <p:nvSpPr>
          <p:cNvPr id="1333" name="Google Shape;1333;p137"/>
          <p:cNvSpPr txBox="1"/>
          <p:nvPr/>
        </p:nvSpPr>
        <p:spPr>
          <a:xfrm>
            <a:off x="100244" y="3167032"/>
            <a:ext cx="5226000" cy="9177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Arial"/>
              <a:buNone/>
            </a:pPr>
            <a:r>
              <a:rPr b="0" i="0" lang="ru" sz="3000" u="none" cap="none" strike="noStrike">
                <a:solidFill>
                  <a:schemeClr val="dk1"/>
                </a:solidFill>
                <a:latin typeface="Century Gothic"/>
                <a:ea typeface="Century Gothic"/>
                <a:cs typeface="Century Gothic"/>
                <a:sym typeface="Century Gothic"/>
              </a:rPr>
              <a:t>Рено-</a:t>
            </a:r>
            <a:endParaRPr sz="1100"/>
          </a:p>
          <a:p>
            <a:pPr indent="0" lvl="0" marL="0" marR="0" rtl="0" algn="l">
              <a:lnSpc>
                <a:spcPct val="90000"/>
              </a:lnSpc>
              <a:spcBef>
                <a:spcPts val="800"/>
              </a:spcBef>
              <a:spcAft>
                <a:spcPts val="0"/>
              </a:spcAft>
              <a:buClr>
                <a:schemeClr val="dk1"/>
              </a:buClr>
              <a:buSzPts val="3000"/>
              <a:buFont typeface="Arial"/>
              <a:buNone/>
            </a:pPr>
            <a:r>
              <a:rPr b="0" i="0" lang="ru" sz="3000" u="none" cap="none" strike="noStrike">
                <a:solidFill>
                  <a:schemeClr val="dk1"/>
                </a:solidFill>
                <a:latin typeface="Century Gothic"/>
                <a:ea typeface="Century Gothic"/>
                <a:cs typeface="Century Gothic"/>
                <a:sym typeface="Century Gothic"/>
              </a:rPr>
              <a:t>васкулярные</a:t>
            </a:r>
            <a:endParaRPr b="0" i="0" sz="1100" u="none" cap="none" strike="noStrike">
              <a:solidFill>
                <a:schemeClr val="dk1"/>
              </a:solidFill>
              <a:latin typeface="Century Gothic"/>
              <a:ea typeface="Century Gothic"/>
              <a:cs typeface="Century Gothic"/>
              <a:sym typeface="Century Gothic"/>
            </a:endParaRPr>
          </a:p>
        </p:txBody>
      </p:sp>
      <p:sp>
        <p:nvSpPr>
          <p:cNvPr id="1334" name="Google Shape;1334;p137"/>
          <p:cNvSpPr/>
          <p:nvPr/>
        </p:nvSpPr>
        <p:spPr>
          <a:xfrm rot="-4887700">
            <a:off x="2866605" y="334493"/>
            <a:ext cx="1798331" cy="1621198"/>
          </a:xfrm>
          <a:prstGeom prst="downArrow">
            <a:avLst>
              <a:gd fmla="val 50000" name="adj1"/>
              <a:gd fmla="val 50000" name="adj2"/>
            </a:avLst>
          </a:prstGeom>
          <a:solidFill>
            <a:srgbClr val="CC4B4C"/>
          </a:solidFill>
          <a:ln cap="flat" cmpd="sng" w="571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35" name="Google Shape;1335;p137"/>
          <p:cNvSpPr txBox="1"/>
          <p:nvPr/>
        </p:nvSpPr>
        <p:spPr>
          <a:xfrm>
            <a:off x="100244" y="269752"/>
            <a:ext cx="4653000" cy="9177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000"/>
              <a:buFont typeface="Arial"/>
              <a:buNone/>
            </a:pPr>
            <a:r>
              <a:rPr b="0" i="0" lang="ru" sz="3000" u="none" cap="none" strike="noStrike">
                <a:solidFill>
                  <a:schemeClr val="dk1"/>
                </a:solidFill>
                <a:latin typeface="Century Gothic"/>
                <a:ea typeface="Century Gothic"/>
                <a:cs typeface="Century Gothic"/>
                <a:sym typeface="Century Gothic"/>
              </a:rPr>
              <a:t>Рено-</a:t>
            </a:r>
            <a:endParaRPr b="0" i="0" sz="3000" u="none" cap="none" strike="noStrike">
              <a:solidFill>
                <a:schemeClr val="dk1"/>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chemeClr val="dk1"/>
              </a:buClr>
              <a:buSzPts val="3000"/>
              <a:buFont typeface="Arial"/>
              <a:buNone/>
            </a:pPr>
            <a:r>
              <a:rPr b="0" i="0" lang="ru" sz="3000" u="none" cap="none" strike="noStrike">
                <a:solidFill>
                  <a:schemeClr val="dk1"/>
                </a:solidFill>
                <a:latin typeface="Century Gothic"/>
                <a:ea typeface="Century Gothic"/>
                <a:cs typeface="Century Gothic"/>
                <a:sym typeface="Century Gothic"/>
              </a:rPr>
              <a:t>паренхиматозные</a:t>
            </a:r>
            <a:endParaRPr b="0" i="0" sz="1100" u="none" cap="none" strike="noStrike">
              <a:solidFill>
                <a:schemeClr val="dk1"/>
              </a:solidFill>
              <a:latin typeface="Century Gothic"/>
              <a:ea typeface="Century Gothic"/>
              <a:cs typeface="Century Gothic"/>
              <a:sym typeface="Century Gothic"/>
            </a:endParaRPr>
          </a:p>
        </p:txBody>
      </p:sp>
      <p:sp>
        <p:nvSpPr>
          <p:cNvPr id="1336" name="Google Shape;1336;p137"/>
          <p:cNvSpPr/>
          <p:nvPr/>
        </p:nvSpPr>
        <p:spPr>
          <a:xfrm rot="-6815599">
            <a:off x="3762392" y="1827604"/>
            <a:ext cx="600387" cy="2975772"/>
          </a:xfrm>
          <a:prstGeom prst="downArrow">
            <a:avLst>
              <a:gd fmla="val 50000" name="adj1"/>
              <a:gd fmla="val 50000" name="adj2"/>
            </a:avLst>
          </a:prstGeom>
          <a:solidFill>
            <a:srgbClr val="D75E72"/>
          </a:solidFill>
          <a:ln cap="flat" cmpd="sng" w="571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38"/>
          <p:cNvSpPr txBox="1"/>
          <p:nvPr>
            <p:ph idx="1" type="subTitle"/>
          </p:nvPr>
        </p:nvSpPr>
        <p:spPr>
          <a:xfrm>
            <a:off x="229171" y="18304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5000"/>
              <a:buNone/>
            </a:pPr>
            <a:r>
              <a:rPr lang="ru" sz="5000">
                <a:latin typeface="Century Gothic"/>
                <a:ea typeface="Century Gothic"/>
                <a:cs typeface="Century Gothic"/>
                <a:sym typeface="Century Gothic"/>
              </a:rPr>
              <a:t>Ренопаренхиматозные</a:t>
            </a:r>
            <a:endParaRPr sz="2100">
              <a:latin typeface="Century Gothic"/>
              <a:ea typeface="Century Gothic"/>
              <a:cs typeface="Century Gothic"/>
              <a:sym typeface="Century Gothic"/>
            </a:endParaRPr>
          </a:p>
        </p:txBody>
      </p:sp>
      <p:sp>
        <p:nvSpPr>
          <p:cNvPr id="1342" name="Google Shape;1342;p138"/>
          <p:cNvSpPr txBox="1"/>
          <p:nvPr/>
        </p:nvSpPr>
        <p:spPr>
          <a:xfrm>
            <a:off x="673557" y="1100639"/>
            <a:ext cx="8329800" cy="40428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1800"/>
              <a:buFont typeface="Arial"/>
              <a:buNone/>
            </a:pPr>
            <a:r>
              <a:rPr b="0" i="0" lang="ru" sz="1800" u="none" cap="none" strike="noStrike">
                <a:solidFill>
                  <a:schemeClr val="dk1"/>
                </a:solidFill>
                <a:latin typeface="Century Gothic"/>
                <a:ea typeface="Century Gothic"/>
                <a:cs typeface="Century Gothic"/>
                <a:sym typeface="Century Gothic"/>
              </a:rPr>
              <a:t>Гломерулопатии</a:t>
            </a:r>
            <a:endParaRPr sz="1100"/>
          </a:p>
          <a:p>
            <a:pPr indent="0" lvl="0" marL="0" marR="0" rtl="0" algn="l">
              <a:lnSpc>
                <a:spcPct val="90000"/>
              </a:lnSpc>
              <a:spcBef>
                <a:spcPts val="2300"/>
              </a:spcBef>
              <a:spcAft>
                <a:spcPts val="0"/>
              </a:spcAft>
              <a:buClr>
                <a:schemeClr val="dk1"/>
              </a:buClr>
              <a:buSzPts val="1800"/>
              <a:buFont typeface="Arial"/>
              <a:buNone/>
            </a:pPr>
            <a:r>
              <a:rPr b="0" i="0" lang="ru" sz="1800" u="none" cap="none" strike="noStrike">
                <a:solidFill>
                  <a:schemeClr val="dk1"/>
                </a:solidFill>
                <a:latin typeface="Century Gothic"/>
                <a:ea typeface="Century Gothic"/>
                <a:cs typeface="Century Gothic"/>
                <a:sym typeface="Century Gothic"/>
              </a:rPr>
              <a:t>Тубуло-интерстициальные нефриты (ТИН)</a:t>
            </a:r>
            <a:endParaRPr sz="1100"/>
          </a:p>
          <a:p>
            <a:pPr indent="0" lvl="0" marL="0" marR="0" rtl="0" algn="l">
              <a:lnSpc>
                <a:spcPct val="90000"/>
              </a:lnSpc>
              <a:spcBef>
                <a:spcPts val="2300"/>
              </a:spcBef>
              <a:spcAft>
                <a:spcPts val="0"/>
              </a:spcAft>
              <a:buClr>
                <a:schemeClr val="dk1"/>
              </a:buClr>
              <a:buSzPts val="1800"/>
              <a:buFont typeface="Arial"/>
              <a:buNone/>
            </a:pPr>
            <a:r>
              <a:rPr b="0" i="0" lang="ru" sz="1800" u="none" cap="none" strike="noStrike">
                <a:solidFill>
                  <a:schemeClr val="dk1"/>
                </a:solidFill>
                <a:latin typeface="Century Gothic"/>
                <a:ea typeface="Century Gothic"/>
                <a:cs typeface="Century Gothic"/>
                <a:sym typeface="Century Gothic"/>
              </a:rPr>
              <a:t>Обструктивная нефропатия</a:t>
            </a:r>
            <a:endParaRPr sz="1100"/>
          </a:p>
          <a:p>
            <a:pPr indent="0" lvl="0" marL="0" marR="0" rtl="0" algn="l">
              <a:lnSpc>
                <a:spcPct val="90000"/>
              </a:lnSpc>
              <a:spcBef>
                <a:spcPts val="2300"/>
              </a:spcBef>
              <a:spcAft>
                <a:spcPts val="0"/>
              </a:spcAft>
              <a:buClr>
                <a:schemeClr val="dk1"/>
              </a:buClr>
              <a:buSzPts val="1800"/>
              <a:buFont typeface="Arial"/>
              <a:buNone/>
            </a:pPr>
            <a:r>
              <a:rPr b="0" i="0" lang="ru" sz="1800" u="none" cap="none" strike="noStrike">
                <a:solidFill>
                  <a:schemeClr val="dk1"/>
                </a:solidFill>
                <a:latin typeface="Century Gothic"/>
                <a:ea typeface="Century Gothic"/>
                <a:cs typeface="Century Gothic"/>
                <a:sym typeface="Century Gothic"/>
              </a:rPr>
              <a:t>Ревматологические болезни с поражением почек</a:t>
            </a:r>
            <a:endParaRPr sz="1100"/>
          </a:p>
          <a:p>
            <a:pPr indent="0" lvl="0" marL="0" marR="0" rtl="0" algn="l">
              <a:lnSpc>
                <a:spcPct val="90000"/>
              </a:lnSpc>
              <a:spcBef>
                <a:spcPts val="2300"/>
              </a:spcBef>
              <a:spcAft>
                <a:spcPts val="0"/>
              </a:spcAft>
              <a:buClr>
                <a:schemeClr val="dk1"/>
              </a:buClr>
              <a:buSzPts val="1800"/>
              <a:buFont typeface="Arial"/>
              <a:buNone/>
            </a:pPr>
            <a:r>
              <a:rPr b="0" i="0" lang="ru" sz="1800" u="none" cap="none" strike="noStrike">
                <a:solidFill>
                  <a:schemeClr val="dk1"/>
                </a:solidFill>
                <a:latin typeface="Century Gothic"/>
                <a:ea typeface="Century Gothic"/>
                <a:cs typeface="Century Gothic"/>
                <a:sym typeface="Century Gothic"/>
              </a:rPr>
              <a:t>АДПКБП</a:t>
            </a:r>
            <a:endParaRPr sz="1100"/>
          </a:p>
          <a:p>
            <a:pPr indent="0" lvl="0" marL="0" marR="0" rtl="0" algn="l">
              <a:lnSpc>
                <a:spcPct val="90000"/>
              </a:lnSpc>
              <a:spcBef>
                <a:spcPts val="2300"/>
              </a:spcBef>
              <a:spcAft>
                <a:spcPts val="0"/>
              </a:spcAft>
              <a:buClr>
                <a:schemeClr val="dk1"/>
              </a:buClr>
              <a:buSzPts val="1800"/>
              <a:buFont typeface="Arial"/>
              <a:buNone/>
            </a:pPr>
            <a:r>
              <a:rPr b="0" i="0" lang="ru" sz="1800" u="none" cap="none" strike="noStrike">
                <a:solidFill>
                  <a:schemeClr val="dk1"/>
                </a:solidFill>
                <a:latin typeface="Century Gothic"/>
                <a:ea typeface="Century Gothic"/>
                <a:cs typeface="Century Gothic"/>
                <a:sym typeface="Century Gothic"/>
              </a:rPr>
              <a:t>Большая киста (редко)</a:t>
            </a:r>
            <a:endParaRPr sz="1100"/>
          </a:p>
          <a:p>
            <a:pPr indent="0" lvl="0" marL="0" marR="0" rtl="0" algn="l">
              <a:lnSpc>
                <a:spcPct val="90000"/>
              </a:lnSpc>
              <a:spcBef>
                <a:spcPts val="2300"/>
              </a:spcBef>
              <a:spcAft>
                <a:spcPts val="0"/>
              </a:spcAft>
              <a:buClr>
                <a:schemeClr val="dk1"/>
              </a:buClr>
              <a:buSzPts val="1800"/>
              <a:buFont typeface="Arial"/>
              <a:buNone/>
            </a:pPr>
            <a:r>
              <a:rPr b="0" i="0" lang="ru" sz="1800" u="none" cap="none" strike="noStrike">
                <a:solidFill>
                  <a:schemeClr val="dk1"/>
                </a:solidFill>
                <a:latin typeface="Century Gothic"/>
                <a:ea typeface="Century Gothic"/>
                <a:cs typeface="Century Gothic"/>
                <a:sym typeface="Century Gothic"/>
              </a:rPr>
              <a:t>Туберкулез почки (редко) и т. д.</a:t>
            </a:r>
            <a:endParaRPr sz="1100"/>
          </a:p>
          <a:p>
            <a:pPr indent="0" lvl="0" marL="0" marR="0" rtl="0" algn="l">
              <a:lnSpc>
                <a:spcPct val="90000"/>
              </a:lnSpc>
              <a:spcBef>
                <a:spcPts val="2300"/>
              </a:spcBef>
              <a:spcAft>
                <a:spcPts val="0"/>
              </a:spcAft>
              <a:buClr>
                <a:schemeClr val="dk1"/>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pic>
        <p:nvPicPr>
          <p:cNvPr descr="ADPKD basics" id="1347" name="Google Shape;1347;p139"/>
          <p:cNvPicPr preferRelativeResize="0"/>
          <p:nvPr/>
        </p:nvPicPr>
        <p:blipFill rotWithShape="1">
          <a:blip r:embed="rId3">
            <a:alphaModFix/>
          </a:blip>
          <a:srcRect b="0" l="0" r="0" t="0"/>
          <a:stretch/>
        </p:blipFill>
        <p:spPr>
          <a:xfrm>
            <a:off x="516731" y="465706"/>
            <a:ext cx="4603909" cy="4212089"/>
          </a:xfrm>
          <a:prstGeom prst="rect">
            <a:avLst/>
          </a:prstGeom>
          <a:noFill/>
          <a:ln>
            <a:noFill/>
          </a:ln>
        </p:spPr>
      </p:pic>
      <p:pic>
        <p:nvPicPr>
          <p:cNvPr descr="Ultrasound Criteria for ADPKD - Renal Fellow Network" id="1348" name="Google Shape;1348;p139"/>
          <p:cNvPicPr preferRelativeResize="0"/>
          <p:nvPr/>
        </p:nvPicPr>
        <p:blipFill rotWithShape="1">
          <a:blip r:embed="rId4">
            <a:alphaModFix/>
          </a:blip>
          <a:srcRect b="0" l="0" r="0" t="0"/>
          <a:stretch/>
        </p:blipFill>
        <p:spPr>
          <a:xfrm rot="5400000">
            <a:off x="5016340" y="1015842"/>
            <a:ext cx="5143502" cy="3111818"/>
          </a:xfrm>
          <a:prstGeom prst="rect">
            <a:avLst/>
          </a:prstGeom>
          <a:noFill/>
          <a:ln>
            <a:noFill/>
          </a:ln>
        </p:spPr>
      </p:pic>
      <p:sp>
        <p:nvSpPr>
          <p:cNvPr id="1349" name="Google Shape;1349;p139"/>
          <p:cNvSpPr/>
          <p:nvPr/>
        </p:nvSpPr>
        <p:spPr>
          <a:xfrm>
            <a:off x="196691" y="177166"/>
            <a:ext cx="18372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ru" sz="3300" u="none" cap="none" strike="noStrike">
                <a:solidFill>
                  <a:schemeClr val="dk1"/>
                </a:solidFill>
                <a:latin typeface="Century Gothic"/>
                <a:ea typeface="Century Gothic"/>
                <a:cs typeface="Century Gothic"/>
                <a:sym typeface="Century Gothic"/>
              </a:rPr>
              <a:t>АДПКБП</a:t>
            </a:r>
            <a:endParaRPr sz="11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40"/>
          <p:cNvSpPr txBox="1"/>
          <p:nvPr/>
        </p:nvSpPr>
        <p:spPr>
          <a:xfrm>
            <a:off x="456531" y="1274259"/>
            <a:ext cx="8337300" cy="32226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DD6753"/>
              </a:buClr>
              <a:buSzPts val="2700"/>
              <a:buFont typeface="Arial"/>
              <a:buNone/>
            </a:pPr>
            <a:r>
              <a:rPr b="0" i="0" lang="ru" sz="2700" u="none" cap="none" strike="noStrike">
                <a:solidFill>
                  <a:srgbClr val="DD6753"/>
                </a:solidFill>
                <a:latin typeface="Century Gothic"/>
                <a:ea typeface="Century Gothic"/>
                <a:cs typeface="Century Gothic"/>
                <a:sym typeface="Century Gothic"/>
              </a:rPr>
              <a:t>АДПКБП + гипертензия </a:t>
            </a:r>
            <a:endParaRPr sz="1100"/>
          </a:p>
          <a:p>
            <a:pPr indent="0" lvl="0" marL="0" marR="0" rtl="0" algn="l">
              <a:lnSpc>
                <a:spcPct val="90000"/>
              </a:lnSpc>
              <a:spcBef>
                <a:spcPts val="2300"/>
              </a:spcBef>
              <a:spcAft>
                <a:spcPts val="0"/>
              </a:spcAft>
              <a:buClr>
                <a:schemeClr val="dk1"/>
              </a:buClr>
              <a:buSzPts val="3300"/>
              <a:buFont typeface="Arial"/>
              <a:buNone/>
            </a:pPr>
            <a:r>
              <a:t/>
            </a:r>
            <a:endParaRPr b="0" i="0" sz="3300" u="none" cap="none" strike="noStrike">
              <a:solidFill>
                <a:srgbClr val="DD6753"/>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3300"/>
              <a:buFont typeface="Arial"/>
              <a:buNone/>
            </a:pPr>
            <a:r>
              <a:t/>
            </a:r>
            <a:endParaRPr b="0" i="0" sz="3300" u="none" cap="none" strike="noStrike">
              <a:solidFill>
                <a:srgbClr val="DD6753"/>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3300"/>
              <a:buFont typeface="Arial"/>
              <a:buNone/>
            </a:pPr>
            <a:r>
              <a:t/>
            </a:r>
            <a:endParaRPr b="0" i="0" sz="3300" u="none" cap="none" strike="noStrike">
              <a:solidFill>
                <a:srgbClr val="DD6753"/>
              </a:solidFill>
              <a:latin typeface="Century Gothic"/>
              <a:ea typeface="Century Gothic"/>
              <a:cs typeface="Century Gothic"/>
              <a:sym typeface="Century Gothic"/>
            </a:endParaRPr>
          </a:p>
        </p:txBody>
      </p:sp>
      <p:sp>
        <p:nvSpPr>
          <p:cNvPr id="1355" name="Google Shape;1355;p140"/>
          <p:cNvSpPr/>
          <p:nvPr/>
        </p:nvSpPr>
        <p:spPr>
          <a:xfrm>
            <a:off x="1725847" y="3179818"/>
            <a:ext cx="5798700" cy="692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ru" sz="4100" u="none" cap="none" strike="noStrike">
                <a:solidFill>
                  <a:srgbClr val="DD6753"/>
                </a:solidFill>
                <a:latin typeface="Century Gothic"/>
                <a:ea typeface="Century Gothic"/>
                <a:cs typeface="Century Gothic"/>
                <a:sym typeface="Century Gothic"/>
              </a:rPr>
              <a:t>опасная комбинация</a:t>
            </a:r>
            <a:endParaRPr sz="4100">
              <a:solidFill>
                <a:schemeClr val="dk1"/>
              </a:solidFill>
              <a:latin typeface="Calibri"/>
              <a:ea typeface="Calibri"/>
              <a:cs typeface="Calibri"/>
              <a:sym typeface="Calibri"/>
            </a:endParaRPr>
          </a:p>
        </p:txBody>
      </p:sp>
      <p:sp>
        <p:nvSpPr>
          <p:cNvPr id="1356" name="Google Shape;1356;p140"/>
          <p:cNvSpPr/>
          <p:nvPr/>
        </p:nvSpPr>
        <p:spPr>
          <a:xfrm>
            <a:off x="3211975" y="1945990"/>
            <a:ext cx="2291700" cy="1114800"/>
          </a:xfrm>
          <a:prstGeom prst="downArrow">
            <a:avLst>
              <a:gd fmla="val 50000" name="adj1"/>
              <a:gd fmla="val 50000" name="adj2"/>
            </a:avLst>
          </a:prstGeom>
          <a:solidFill>
            <a:srgbClr val="D373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D3735D"/>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41"/>
          <p:cNvSpPr/>
          <p:nvPr/>
        </p:nvSpPr>
        <p:spPr>
          <a:xfrm>
            <a:off x="247698" y="502167"/>
            <a:ext cx="6210300" cy="3762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ru" sz="2400">
                <a:solidFill>
                  <a:srgbClr val="1B1B1B"/>
                </a:solidFill>
                <a:latin typeface="Century Gothic"/>
                <a:ea typeface="Century Gothic"/>
                <a:cs typeface="Century Gothic"/>
                <a:sym typeface="Century Gothic"/>
              </a:rPr>
              <a:t>частота </a:t>
            </a:r>
            <a:r>
              <a:rPr b="0" i="0" lang="ru" sz="2400">
                <a:solidFill>
                  <a:srgbClr val="D3735D"/>
                </a:solidFill>
                <a:latin typeface="Century Gothic"/>
                <a:ea typeface="Century Gothic"/>
                <a:cs typeface="Century Gothic"/>
                <a:sym typeface="Century Gothic"/>
              </a:rPr>
              <a:t>внутричерепных аневризм </a:t>
            </a:r>
            <a:endParaRPr sz="1100"/>
          </a:p>
          <a:p>
            <a:pPr indent="0" lvl="0" marL="0" marR="0" rtl="0" algn="l">
              <a:spcBef>
                <a:spcPts val="0"/>
              </a:spcBef>
              <a:spcAft>
                <a:spcPts val="0"/>
              </a:spcAft>
              <a:buNone/>
            </a:pPr>
            <a:r>
              <a:rPr lang="ru" sz="2400">
                <a:solidFill>
                  <a:srgbClr val="1B1B1B"/>
                </a:solidFill>
                <a:latin typeface="Century Gothic"/>
                <a:ea typeface="Century Gothic"/>
                <a:cs typeface="Century Gothic"/>
                <a:sym typeface="Century Gothic"/>
              </a:rPr>
              <a:t>при АДПКБП </a:t>
            </a:r>
            <a:r>
              <a:rPr b="0" i="0" lang="ru" sz="2400">
                <a:solidFill>
                  <a:srgbClr val="1B1B1B"/>
                </a:solidFill>
                <a:latin typeface="Century Gothic"/>
                <a:ea typeface="Century Gothic"/>
                <a:cs typeface="Century Gothic"/>
                <a:sym typeface="Century Gothic"/>
              </a:rPr>
              <a:t>в три-пять раз выше </a:t>
            </a:r>
            <a:endParaRPr sz="1100"/>
          </a:p>
          <a:p>
            <a:pPr indent="0" lvl="0" marL="0" marR="0" rtl="0" algn="l">
              <a:spcBef>
                <a:spcPts val="0"/>
              </a:spcBef>
              <a:spcAft>
                <a:spcPts val="0"/>
              </a:spcAft>
              <a:buNone/>
            </a:pPr>
            <a:r>
              <a:rPr b="0" i="0" lang="ru" sz="2400">
                <a:solidFill>
                  <a:srgbClr val="1B1B1B"/>
                </a:solidFill>
                <a:latin typeface="Century Gothic"/>
                <a:ea typeface="Century Gothic"/>
                <a:cs typeface="Century Gothic"/>
                <a:sym typeface="Century Gothic"/>
              </a:rPr>
              <a:t>(8–9%), чем в общей популяции (2–3%)</a:t>
            </a:r>
            <a:endParaRPr sz="1100"/>
          </a:p>
          <a:p>
            <a:pPr indent="0" lvl="0" marL="0" marR="0" rtl="0" algn="l">
              <a:spcBef>
                <a:spcPts val="0"/>
              </a:spcBef>
              <a:spcAft>
                <a:spcPts val="0"/>
              </a:spcAft>
              <a:buNone/>
            </a:pPr>
            <a:r>
              <a:t/>
            </a:r>
            <a:endParaRPr sz="2400">
              <a:solidFill>
                <a:srgbClr val="1B1B1B"/>
              </a:solidFill>
              <a:latin typeface="Century Gothic"/>
              <a:ea typeface="Century Gothic"/>
              <a:cs typeface="Century Gothic"/>
              <a:sym typeface="Century Gothic"/>
            </a:endParaRPr>
          </a:p>
          <a:p>
            <a:pPr indent="0" lvl="0" marL="0" marR="0" rtl="0" algn="l">
              <a:spcBef>
                <a:spcPts val="0"/>
              </a:spcBef>
              <a:spcAft>
                <a:spcPts val="0"/>
              </a:spcAft>
              <a:buNone/>
            </a:pPr>
            <a:r>
              <a:t/>
            </a:r>
            <a:endParaRPr sz="2400">
              <a:solidFill>
                <a:srgbClr val="1B1B1B"/>
              </a:solidFill>
              <a:latin typeface="Century Gothic"/>
              <a:ea typeface="Century Gothic"/>
              <a:cs typeface="Century Gothic"/>
              <a:sym typeface="Century Gothic"/>
            </a:endParaRPr>
          </a:p>
          <a:p>
            <a:pPr indent="0" lvl="0" marL="0" marR="0" rtl="0" algn="l">
              <a:spcBef>
                <a:spcPts val="0"/>
              </a:spcBef>
              <a:spcAft>
                <a:spcPts val="0"/>
              </a:spcAft>
              <a:buNone/>
            </a:pPr>
            <a:r>
              <a:rPr lang="ru" sz="2400">
                <a:solidFill>
                  <a:srgbClr val="1B1B1B"/>
                </a:solidFill>
                <a:latin typeface="Century Gothic"/>
                <a:ea typeface="Century Gothic"/>
                <a:cs typeface="Century Gothic"/>
                <a:sym typeface="Century Gothic"/>
              </a:rPr>
              <a:t>гипертензия – фактор риска разрыва аневризмы и субарахноидального кровоизлияния (САК)</a:t>
            </a:r>
            <a:endParaRPr sz="1100"/>
          </a:p>
          <a:p>
            <a:pPr indent="0" lvl="0" marL="0" marR="0" rtl="0" algn="l">
              <a:spcBef>
                <a:spcPts val="0"/>
              </a:spcBef>
              <a:spcAft>
                <a:spcPts val="0"/>
              </a:spcAft>
              <a:buNone/>
            </a:pPr>
            <a:r>
              <a:t/>
            </a:r>
            <a:endParaRPr sz="2400">
              <a:solidFill>
                <a:srgbClr val="1B1B1B"/>
              </a:solidFill>
              <a:latin typeface="Century Gothic"/>
              <a:ea typeface="Century Gothic"/>
              <a:cs typeface="Century Gothic"/>
              <a:sym typeface="Century Gothic"/>
            </a:endParaRPr>
          </a:p>
          <a:p>
            <a:pPr indent="0" lvl="0" marL="0" marR="0" rtl="0" algn="l">
              <a:spcBef>
                <a:spcPts val="0"/>
              </a:spcBef>
              <a:spcAft>
                <a:spcPts val="0"/>
              </a:spcAft>
              <a:buNone/>
            </a:pPr>
            <a:r>
              <a:rPr lang="ru" sz="2400">
                <a:solidFill>
                  <a:srgbClr val="1B1B1B"/>
                </a:solidFill>
                <a:latin typeface="Century Gothic"/>
                <a:ea typeface="Century Gothic"/>
                <a:cs typeface="Century Gothic"/>
                <a:sym typeface="Century Gothic"/>
              </a:rPr>
              <a:t>Если есть курение – риск еще выше </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pic>
        <p:nvPicPr>
          <p:cNvPr descr="2 Manifestations of autosomal dominant polycystic kidney disease | Download  Scientific Diagram" id="1366" name="Google Shape;1366;p142"/>
          <p:cNvPicPr preferRelativeResize="0"/>
          <p:nvPr/>
        </p:nvPicPr>
        <p:blipFill rotWithShape="1">
          <a:blip r:embed="rId3">
            <a:alphaModFix/>
          </a:blip>
          <a:srcRect b="0" l="0" r="0" t="0"/>
          <a:stretch/>
        </p:blipFill>
        <p:spPr>
          <a:xfrm>
            <a:off x="150971" y="342900"/>
            <a:ext cx="8763678" cy="450556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pic>
        <p:nvPicPr>
          <p:cNvPr descr="kmj-24-138f1.jpg" id="1372" name="Google Shape;1372;p143"/>
          <p:cNvPicPr preferRelativeResize="0"/>
          <p:nvPr/>
        </p:nvPicPr>
        <p:blipFill rotWithShape="1">
          <a:blip r:embed="rId3">
            <a:alphaModFix/>
          </a:blip>
          <a:srcRect b="0" l="0" r="0" t="0"/>
          <a:stretch/>
        </p:blipFill>
        <p:spPr>
          <a:xfrm>
            <a:off x="-547915" y="0"/>
            <a:ext cx="10674894" cy="5143501"/>
          </a:xfrm>
          <a:prstGeom prst="rect">
            <a:avLst/>
          </a:prstGeom>
          <a:noFill/>
          <a:ln>
            <a:noFill/>
          </a:ln>
        </p:spPr>
      </p:pic>
      <p:sp>
        <p:nvSpPr>
          <p:cNvPr id="1373" name="Google Shape;1373;p143"/>
          <p:cNvSpPr/>
          <p:nvPr/>
        </p:nvSpPr>
        <p:spPr>
          <a:xfrm>
            <a:off x="2028194" y="3312020"/>
            <a:ext cx="14502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1800">
                <a:solidFill>
                  <a:schemeClr val="lt1"/>
                </a:solidFill>
                <a:latin typeface="Century Gothic"/>
                <a:ea typeface="Century Gothic"/>
                <a:cs typeface="Century Gothic"/>
                <a:sym typeface="Century Gothic"/>
              </a:rPr>
              <a:t>аневризма</a:t>
            </a:r>
            <a:endParaRPr sz="1800">
              <a:solidFill>
                <a:schemeClr val="lt1"/>
              </a:solidFill>
              <a:latin typeface="Calibri"/>
              <a:ea typeface="Calibri"/>
              <a:cs typeface="Calibri"/>
              <a:sym typeface="Calibri"/>
            </a:endParaRPr>
          </a:p>
        </p:txBody>
      </p:sp>
      <p:sp>
        <p:nvSpPr>
          <p:cNvPr id="1374" name="Google Shape;1374;p143"/>
          <p:cNvSpPr/>
          <p:nvPr/>
        </p:nvSpPr>
        <p:spPr>
          <a:xfrm>
            <a:off x="7800344" y="3658269"/>
            <a:ext cx="1195200" cy="6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1800">
                <a:solidFill>
                  <a:schemeClr val="lt1"/>
                </a:solidFill>
                <a:latin typeface="Century Gothic"/>
                <a:ea typeface="Century Gothic"/>
                <a:cs typeface="Century Gothic"/>
                <a:sym typeface="Century Gothic"/>
              </a:rPr>
              <a:t>после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ru" sz="1800">
                <a:solidFill>
                  <a:schemeClr val="lt1"/>
                </a:solidFill>
                <a:latin typeface="Century Gothic"/>
                <a:ea typeface="Century Gothic"/>
                <a:cs typeface="Century Gothic"/>
                <a:sym typeface="Century Gothic"/>
              </a:rPr>
              <a:t>койлинга</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6"/>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291" name="Google Shape;291;p36"/>
          <p:cNvSpPr txBox="1"/>
          <p:nvPr>
            <p:ph type="ctrTitle"/>
          </p:nvPr>
        </p:nvSpPr>
        <p:spPr>
          <a:xfrm>
            <a:off x="3016900" y="147195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ЧСС </a:t>
            </a:r>
            <a:endParaRPr sz="4600">
              <a:latin typeface="Nunito"/>
              <a:ea typeface="Nunito"/>
              <a:cs typeface="Nunito"/>
              <a:sym typeface="Nunito"/>
            </a:endParaRPr>
          </a:p>
          <a:p>
            <a:pPr indent="0" lvl="0" marL="0" rtl="0" algn="ctr">
              <a:lnSpc>
                <a:spcPct val="100000"/>
              </a:lnSpc>
              <a:spcBef>
                <a:spcPts val="0"/>
              </a:spcBef>
              <a:spcAft>
                <a:spcPts val="0"/>
              </a:spcAft>
              <a:buSzPts val="5200"/>
              <a:buNone/>
            </a:pPr>
            <a:r>
              <a:t/>
            </a:r>
            <a:endParaRPr sz="4600">
              <a:latin typeface="Nunito"/>
              <a:ea typeface="Nunito"/>
              <a:cs typeface="Nunito"/>
              <a:sym typeface="Nunito"/>
            </a:endParaRPr>
          </a:p>
        </p:txBody>
      </p:sp>
      <p:sp>
        <p:nvSpPr>
          <p:cNvPr id="292" name="Google Shape;292;p36"/>
          <p:cNvSpPr/>
          <p:nvPr/>
        </p:nvSpPr>
        <p:spPr>
          <a:xfrm rot="-6134182">
            <a:off x="5052630" y="1833576"/>
            <a:ext cx="771426" cy="769539"/>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6"/>
          <p:cNvSpPr txBox="1"/>
          <p:nvPr>
            <p:ph type="ctrTitle"/>
          </p:nvPr>
        </p:nvSpPr>
        <p:spPr>
          <a:xfrm>
            <a:off x="4003900" y="2530500"/>
            <a:ext cx="3822300" cy="108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вещества из крови или местные</a:t>
            </a:r>
            <a:endParaRPr sz="3000">
              <a:solidFill>
                <a:srgbClr val="999999"/>
              </a:solidFill>
              <a:latin typeface="Nunito"/>
              <a:ea typeface="Nunito"/>
              <a:cs typeface="Nunito"/>
              <a:sym typeface="Nuni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pic>
        <p:nvPicPr>
          <p:cNvPr descr="Subarachnoid Hemorrhage | New England Journal of Medicine" id="1379" name="Google Shape;1379;p144"/>
          <p:cNvPicPr preferRelativeResize="0"/>
          <p:nvPr/>
        </p:nvPicPr>
        <p:blipFill rotWithShape="1">
          <a:blip r:embed="rId3">
            <a:alphaModFix/>
          </a:blip>
          <a:srcRect b="0" l="0" r="0" t="0"/>
          <a:stretch/>
        </p:blipFill>
        <p:spPr>
          <a:xfrm>
            <a:off x="0" y="0"/>
            <a:ext cx="3554729" cy="4359851"/>
          </a:xfrm>
          <a:prstGeom prst="rect">
            <a:avLst/>
          </a:prstGeom>
          <a:noFill/>
          <a:ln>
            <a:noFill/>
          </a:ln>
        </p:spPr>
      </p:pic>
      <p:pic>
        <p:nvPicPr>
          <p:cNvPr descr="https://prod-images-static.radiopaedia.org/images/3266688/4314d794dd17dbac0031fa9c565995_big_gallery.jpg" id="1380" name="Google Shape;1380;p144"/>
          <p:cNvPicPr preferRelativeResize="0"/>
          <p:nvPr/>
        </p:nvPicPr>
        <p:blipFill rotWithShape="1">
          <a:blip r:embed="rId4">
            <a:alphaModFix/>
          </a:blip>
          <a:srcRect b="0" l="0" r="0" t="0"/>
          <a:stretch/>
        </p:blipFill>
        <p:spPr>
          <a:xfrm>
            <a:off x="3554730" y="0"/>
            <a:ext cx="4305300" cy="4305300"/>
          </a:xfrm>
          <a:prstGeom prst="rect">
            <a:avLst/>
          </a:prstGeom>
          <a:noFill/>
          <a:ln>
            <a:noFill/>
          </a:ln>
        </p:spPr>
      </p:pic>
      <p:sp>
        <p:nvSpPr>
          <p:cNvPr id="1381" name="Google Shape;1381;p144"/>
          <p:cNvSpPr/>
          <p:nvPr/>
        </p:nvSpPr>
        <p:spPr>
          <a:xfrm>
            <a:off x="1508784" y="4213107"/>
            <a:ext cx="6210300" cy="9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6000">
                <a:solidFill>
                  <a:srgbClr val="1B1B1B"/>
                </a:solidFill>
                <a:latin typeface="Century Gothic"/>
                <a:ea typeface="Century Gothic"/>
                <a:cs typeface="Century Gothic"/>
                <a:sym typeface="Century Gothic"/>
              </a:rPr>
              <a:t>САК</a:t>
            </a:r>
            <a:endParaRPr sz="6000">
              <a:solidFill>
                <a:schemeClr val="dk1"/>
              </a:solidFill>
              <a:latin typeface="Century Gothic"/>
              <a:ea typeface="Century Gothic"/>
              <a:cs typeface="Century Gothic"/>
              <a:sym typeface="Century Gothic"/>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pic>
        <p:nvPicPr>
          <p:cNvPr id="1386" name="Google Shape;1386;p145"/>
          <p:cNvPicPr preferRelativeResize="0"/>
          <p:nvPr/>
        </p:nvPicPr>
        <p:blipFill rotWithShape="1">
          <a:blip r:embed="rId3">
            <a:alphaModFix/>
          </a:blip>
          <a:srcRect b="0" l="0" r="0" t="0"/>
          <a:stretch/>
        </p:blipFill>
        <p:spPr>
          <a:xfrm>
            <a:off x="0" y="0"/>
            <a:ext cx="4377690" cy="5157101"/>
          </a:xfrm>
          <a:prstGeom prst="rect">
            <a:avLst/>
          </a:prstGeom>
          <a:noFill/>
          <a:ln>
            <a:noFill/>
          </a:ln>
        </p:spPr>
      </p:pic>
      <p:sp>
        <p:nvSpPr>
          <p:cNvPr id="1387" name="Google Shape;1387;p145"/>
          <p:cNvSpPr/>
          <p:nvPr/>
        </p:nvSpPr>
        <p:spPr>
          <a:xfrm>
            <a:off x="4454162" y="1335970"/>
            <a:ext cx="40554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2400">
                <a:solidFill>
                  <a:srgbClr val="1B1B1B"/>
                </a:solidFill>
                <a:latin typeface="Century Gothic"/>
                <a:ea typeface="Century Gothic"/>
                <a:cs typeface="Century Gothic"/>
                <a:sym typeface="Century Gothic"/>
              </a:rPr>
              <a:t>Субдуральная гематома</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46"/>
          <p:cNvSpPr txBox="1"/>
          <p:nvPr>
            <p:ph idx="1" type="subTitle"/>
          </p:nvPr>
        </p:nvSpPr>
        <p:spPr>
          <a:xfrm>
            <a:off x="229171" y="18304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5000"/>
              <a:buNone/>
            </a:pPr>
            <a:r>
              <a:rPr lang="ru" sz="5000">
                <a:latin typeface="Century Gothic"/>
                <a:ea typeface="Century Gothic"/>
                <a:cs typeface="Century Gothic"/>
                <a:sym typeface="Century Gothic"/>
              </a:rPr>
              <a:t>Реноваскулярные</a:t>
            </a:r>
            <a:endParaRPr sz="2100">
              <a:latin typeface="Century Gothic"/>
              <a:ea typeface="Century Gothic"/>
              <a:cs typeface="Century Gothic"/>
              <a:sym typeface="Century Gothic"/>
            </a:endParaRPr>
          </a:p>
        </p:txBody>
      </p:sp>
      <p:sp>
        <p:nvSpPr>
          <p:cNvPr id="1393" name="Google Shape;1393;p146"/>
          <p:cNvSpPr txBox="1"/>
          <p:nvPr/>
        </p:nvSpPr>
        <p:spPr>
          <a:xfrm>
            <a:off x="604109" y="1187449"/>
            <a:ext cx="8329800" cy="40428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400"/>
              <a:buFont typeface="Arial"/>
              <a:buNone/>
            </a:pPr>
            <a:r>
              <a:rPr lang="ru" sz="2400">
                <a:solidFill>
                  <a:schemeClr val="dk1"/>
                </a:solidFill>
                <a:latin typeface="Century Gothic"/>
                <a:ea typeface="Century Gothic"/>
                <a:cs typeface="Century Gothic"/>
                <a:sym typeface="Century Gothic"/>
              </a:rPr>
              <a:t>№1 – атеросклероз</a:t>
            </a:r>
            <a:endParaRPr sz="1100"/>
          </a:p>
          <a:p>
            <a:pPr indent="0" lvl="0" marL="0" marR="0" rtl="0" algn="l">
              <a:lnSpc>
                <a:spcPct val="90000"/>
              </a:lnSpc>
              <a:spcBef>
                <a:spcPts val="2300"/>
              </a:spcBef>
              <a:spcAft>
                <a:spcPts val="0"/>
              </a:spcAft>
              <a:buClr>
                <a:schemeClr val="dk1"/>
              </a:buClr>
              <a:buSzPts val="2400"/>
              <a:buFont typeface="Arial"/>
              <a:buNone/>
            </a:pPr>
            <a:r>
              <a:rPr lang="ru" sz="2400">
                <a:solidFill>
                  <a:schemeClr val="dk1"/>
                </a:solidFill>
                <a:latin typeface="Century Gothic"/>
                <a:ea typeface="Century Gothic"/>
                <a:cs typeface="Century Gothic"/>
                <a:sym typeface="Century Gothic"/>
              </a:rPr>
              <a:t>№2 – фибромышечная дисплазия (ФМД)</a:t>
            </a:r>
            <a:endParaRPr sz="1100"/>
          </a:p>
          <a:p>
            <a:pPr indent="0" lvl="0" marL="0" marR="0" rtl="0" algn="l">
              <a:lnSpc>
                <a:spcPct val="90000"/>
              </a:lnSpc>
              <a:spcBef>
                <a:spcPts val="2300"/>
              </a:spcBef>
              <a:spcAft>
                <a:spcPts val="0"/>
              </a:spcAft>
              <a:buClr>
                <a:schemeClr val="dk1"/>
              </a:buClr>
              <a:buSzPts val="200"/>
              <a:buFont typeface="Arial"/>
              <a:buNone/>
            </a:pPr>
            <a:r>
              <a:t/>
            </a:r>
            <a:endParaRPr sz="2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другие: </a:t>
            </a:r>
            <a:endParaRPr sz="1100"/>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болезнь Такаясу или др. васкуулиты с вовлечением почечной артерии</a:t>
            </a:r>
            <a:r>
              <a:rPr lang="ru" sz="2400">
                <a:solidFill>
                  <a:schemeClr val="dk1"/>
                </a:solidFill>
                <a:latin typeface="Century Gothic"/>
                <a:ea typeface="Century Gothic"/>
                <a:cs typeface="Century Gothic"/>
                <a:sym typeface="Century Gothic"/>
              </a:rPr>
              <a:t>, </a:t>
            </a:r>
            <a:r>
              <a:rPr lang="ru" sz="1800">
                <a:solidFill>
                  <a:schemeClr val="dk1"/>
                </a:solidFill>
                <a:latin typeface="Century Gothic"/>
                <a:ea typeface="Century Gothic"/>
                <a:cs typeface="Century Gothic"/>
                <a:sym typeface="Century Gothic"/>
              </a:rPr>
              <a:t>сдавление извне (гематома, опухоль);</a:t>
            </a:r>
            <a:br>
              <a:rPr lang="ru" sz="1800">
                <a:solidFill>
                  <a:schemeClr val="dk1"/>
                </a:solidFill>
                <a:latin typeface="Century Gothic"/>
                <a:ea typeface="Century Gothic"/>
                <a:cs typeface="Century Gothic"/>
                <a:sym typeface="Century Gothic"/>
              </a:rPr>
            </a:br>
            <a:r>
              <a:rPr lang="ru" sz="1800">
                <a:solidFill>
                  <a:schemeClr val="dk1"/>
                </a:solidFill>
                <a:latin typeface="Century Gothic"/>
                <a:ea typeface="Century Gothic"/>
                <a:cs typeface="Century Gothic"/>
                <a:sym typeface="Century Gothic"/>
              </a:rPr>
              <a:t>эмболия (эндоваскулярные вмешательства);</a:t>
            </a:r>
            <a:br>
              <a:rPr lang="ru" sz="1800">
                <a:solidFill>
                  <a:schemeClr val="dk1"/>
                </a:solidFill>
                <a:latin typeface="Century Gothic"/>
                <a:ea typeface="Century Gothic"/>
                <a:cs typeface="Century Gothic"/>
                <a:sym typeface="Century Gothic"/>
              </a:rPr>
            </a:br>
            <a:r>
              <a:rPr lang="ru" sz="1800">
                <a:solidFill>
                  <a:schemeClr val="dk1"/>
                </a:solidFill>
                <a:latin typeface="Century Gothic"/>
                <a:ea typeface="Century Gothic"/>
                <a:cs typeface="Century Gothic"/>
                <a:sym typeface="Century Gothic"/>
              </a:rPr>
              <a:t>а-в фистула;</a:t>
            </a:r>
            <a:br>
              <a:rPr lang="ru" sz="1800">
                <a:solidFill>
                  <a:schemeClr val="dk1"/>
                </a:solidFill>
                <a:latin typeface="Century Gothic"/>
                <a:ea typeface="Century Gothic"/>
                <a:cs typeface="Century Gothic"/>
                <a:sym typeface="Century Gothic"/>
              </a:rPr>
            </a:br>
            <a:r>
              <a:rPr lang="ru" sz="1800">
                <a:solidFill>
                  <a:schemeClr val="dk1"/>
                </a:solidFill>
                <a:latin typeface="Century Gothic"/>
                <a:ea typeface="Century Gothic"/>
                <a:cs typeface="Century Gothic"/>
                <a:sym typeface="Century Gothic"/>
              </a:rPr>
              <a:t>посттравматическая окклюзия и пр.</a:t>
            </a:r>
            <a:endParaRPr sz="1100"/>
          </a:p>
          <a:p>
            <a:pPr indent="0" lvl="0" marL="0" marR="0" rtl="0" algn="l">
              <a:lnSpc>
                <a:spcPct val="90000"/>
              </a:lnSpc>
              <a:spcBef>
                <a:spcPts val="230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2400"/>
              <a:buFont typeface="Arial"/>
              <a:buNone/>
            </a:pPr>
            <a:r>
              <a:t/>
            </a:r>
            <a:endParaRPr sz="24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2400"/>
              <a:buFont typeface="Arial"/>
              <a:buNone/>
            </a:pPr>
            <a:r>
              <a:t/>
            </a:r>
            <a:endParaRPr sz="24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2400"/>
              <a:buFont typeface="Arial"/>
              <a:buNone/>
            </a:pPr>
            <a:r>
              <a:t/>
            </a:r>
            <a:endParaRPr sz="24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2400"/>
              <a:buFont typeface="Arial"/>
              <a:buNone/>
            </a:pPr>
            <a:r>
              <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pic>
        <p:nvPicPr>
          <p:cNvPr descr="undefined" id="1398" name="Google Shape;1398;p147"/>
          <p:cNvPicPr preferRelativeResize="0"/>
          <p:nvPr/>
        </p:nvPicPr>
        <p:blipFill rotWithShape="1">
          <a:blip r:embed="rId3">
            <a:alphaModFix/>
          </a:blip>
          <a:srcRect b="0" l="0" r="0" t="0"/>
          <a:stretch/>
        </p:blipFill>
        <p:spPr>
          <a:xfrm>
            <a:off x="0" y="-1"/>
            <a:ext cx="6146156" cy="3381728"/>
          </a:xfrm>
          <a:prstGeom prst="rect">
            <a:avLst/>
          </a:prstGeom>
          <a:noFill/>
          <a:ln>
            <a:noFill/>
          </a:ln>
        </p:spPr>
      </p:pic>
      <p:sp>
        <p:nvSpPr>
          <p:cNvPr id="1399" name="Google Shape;1399;p147"/>
          <p:cNvSpPr/>
          <p:nvPr/>
        </p:nvSpPr>
        <p:spPr>
          <a:xfrm>
            <a:off x="6024623" y="1432366"/>
            <a:ext cx="3308700" cy="12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7500">
                <a:solidFill>
                  <a:schemeClr val="dk1"/>
                </a:solidFill>
                <a:latin typeface="Century Gothic"/>
                <a:ea typeface="Century Gothic"/>
                <a:cs typeface="Century Gothic"/>
                <a:sym typeface="Century Gothic"/>
              </a:rPr>
              <a:t> ФМД</a:t>
            </a:r>
            <a:endParaRPr sz="7500">
              <a:solidFill>
                <a:schemeClr val="dk1"/>
              </a:solidFill>
              <a:latin typeface="Calibri"/>
              <a:ea typeface="Calibri"/>
              <a:cs typeface="Calibri"/>
              <a:sym typeface="Calibri"/>
            </a:endParaRPr>
          </a:p>
        </p:txBody>
      </p:sp>
      <p:sp>
        <p:nvSpPr>
          <p:cNvPr id="1400" name="Google Shape;1400;p147"/>
          <p:cNvSpPr/>
          <p:nvPr/>
        </p:nvSpPr>
        <p:spPr>
          <a:xfrm>
            <a:off x="409455" y="3759845"/>
            <a:ext cx="8645100" cy="1177200"/>
          </a:xfrm>
          <a:prstGeom prst="rect">
            <a:avLst/>
          </a:prstGeom>
          <a:noFill/>
          <a:ln>
            <a:noFill/>
          </a:ln>
        </p:spPr>
        <p:txBody>
          <a:bodyPr anchorCtr="0" anchor="t" bIns="34275" lIns="68575" spcFirstLastPara="1" rIns="68575" wrap="square" tIns="34275">
            <a:noAutofit/>
          </a:bodyPr>
          <a:lstStyle/>
          <a:p>
            <a:pPr indent="-342900" lvl="0" marL="342900" marR="0" rtl="0" algn="l">
              <a:spcBef>
                <a:spcPts val="0"/>
              </a:spcBef>
              <a:spcAft>
                <a:spcPts val="0"/>
              </a:spcAft>
              <a:buClr>
                <a:schemeClr val="dk1"/>
              </a:buClr>
              <a:buSzPts val="1800"/>
              <a:buFont typeface="Arial"/>
              <a:buChar char="•"/>
            </a:pPr>
            <a:r>
              <a:rPr lang="ru" sz="1800">
                <a:solidFill>
                  <a:schemeClr val="dk1"/>
                </a:solidFill>
                <a:latin typeface="Century Gothic"/>
                <a:ea typeface="Century Gothic"/>
                <a:cs typeface="Century Gothic"/>
                <a:sym typeface="Century Gothic"/>
              </a:rPr>
              <a:t>чаще у женщин</a:t>
            </a:r>
            <a:endParaRPr sz="1100"/>
          </a:p>
          <a:p>
            <a:pPr indent="-342900" lvl="0" marL="342900" marR="0" rtl="0" algn="l">
              <a:spcBef>
                <a:spcPts val="0"/>
              </a:spcBef>
              <a:spcAft>
                <a:spcPts val="0"/>
              </a:spcAft>
              <a:buClr>
                <a:schemeClr val="dk1"/>
              </a:buClr>
              <a:buSzPts val="1800"/>
              <a:buFont typeface="Arial"/>
              <a:buChar char="•"/>
            </a:pPr>
            <a:r>
              <a:rPr lang="ru" sz="1800">
                <a:solidFill>
                  <a:schemeClr val="dk1"/>
                </a:solidFill>
                <a:latin typeface="Century Gothic"/>
                <a:ea typeface="Century Gothic"/>
                <a:cs typeface="Century Gothic"/>
                <a:sym typeface="Century Gothic"/>
              </a:rPr>
              <a:t>средний возраст около 50-60 лет (но бывает и больше/меньше)</a:t>
            </a:r>
            <a:endParaRPr sz="1100"/>
          </a:p>
          <a:p>
            <a:pPr indent="-342900" lvl="0" marL="342900" marR="0" rtl="0" algn="l">
              <a:spcBef>
                <a:spcPts val="0"/>
              </a:spcBef>
              <a:spcAft>
                <a:spcPts val="0"/>
              </a:spcAft>
              <a:buClr>
                <a:schemeClr val="dk1"/>
              </a:buClr>
              <a:buSzPts val="1800"/>
              <a:buFont typeface="Arial"/>
              <a:buChar char="•"/>
            </a:pPr>
            <a:r>
              <a:rPr lang="ru" sz="1800">
                <a:solidFill>
                  <a:schemeClr val="dk1"/>
                </a:solidFill>
                <a:latin typeface="Century Gothic"/>
                <a:ea typeface="Century Gothic"/>
                <a:cs typeface="Century Gothic"/>
                <a:sym typeface="Century Gothic"/>
              </a:rPr>
              <a:t>не только в почечной артерии, но и в других (сонные, коронарные, мезентеральные и пр.)</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48"/>
          <p:cNvSpPr txBox="1"/>
          <p:nvPr>
            <p:ph idx="1" type="subTitle"/>
          </p:nvPr>
        </p:nvSpPr>
        <p:spPr>
          <a:xfrm>
            <a:off x="114871" y="617381"/>
            <a:ext cx="8914800" cy="44118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ru" sz="3300">
                <a:latin typeface="Century Gothic"/>
                <a:ea typeface="Century Gothic"/>
                <a:cs typeface="Century Gothic"/>
                <a:sym typeface="Century Gothic"/>
              </a:rPr>
              <a:t>Если у пациента 2-х сторонний почечный стеноз любой этиологии (или стеноз единственной почки),</a:t>
            </a:r>
            <a:endParaRPr/>
          </a:p>
          <a:p>
            <a:pPr indent="0" lvl="0" marL="0" rtl="0" algn="l">
              <a:lnSpc>
                <a:spcPct val="90000"/>
              </a:lnSpc>
              <a:spcBef>
                <a:spcPts val="800"/>
              </a:spcBef>
              <a:spcAft>
                <a:spcPts val="0"/>
              </a:spcAft>
              <a:buClr>
                <a:schemeClr val="dk1"/>
              </a:buClr>
              <a:buSzPts val="3300"/>
              <a:buNone/>
            </a:pPr>
            <a:r>
              <a:t/>
            </a:r>
            <a:endParaRPr sz="33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3300"/>
              <a:buNone/>
            </a:pPr>
            <a:r>
              <a:rPr lang="ru" sz="3300">
                <a:latin typeface="Century Gothic"/>
                <a:ea typeface="Century Gothic"/>
                <a:cs typeface="Century Gothic"/>
                <a:sym typeface="Century Gothic"/>
              </a:rPr>
              <a:t>приток крови к почкам снижен;</a:t>
            </a:r>
            <a:endParaRPr/>
          </a:p>
          <a:p>
            <a:pPr indent="0" lvl="0" marL="0" rtl="0" algn="l">
              <a:lnSpc>
                <a:spcPct val="90000"/>
              </a:lnSpc>
              <a:spcBef>
                <a:spcPts val="800"/>
              </a:spcBef>
              <a:spcAft>
                <a:spcPts val="0"/>
              </a:spcAft>
              <a:buClr>
                <a:schemeClr val="dk1"/>
              </a:buClr>
              <a:buSzPts val="3300"/>
              <a:buNone/>
            </a:pPr>
            <a:r>
              <a:t/>
            </a:r>
            <a:endParaRPr sz="33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3300"/>
              <a:buNone/>
            </a:pPr>
            <a:r>
              <a:rPr lang="ru" sz="3300">
                <a:latin typeface="Century Gothic"/>
                <a:ea typeface="Century Gothic"/>
                <a:cs typeface="Century Gothic"/>
                <a:sym typeface="Century Gothic"/>
              </a:rPr>
              <a:t>как тогда клубочкам поддержать фильтрационное давление?</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49"/>
          <p:cNvSpPr txBox="1"/>
          <p:nvPr/>
        </p:nvSpPr>
        <p:spPr>
          <a:xfrm>
            <a:off x="2879271" y="1225766"/>
            <a:ext cx="4160400" cy="31203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Arial"/>
              <a:buNone/>
            </a:pPr>
            <a:r>
              <a:rPr lang="ru" sz="3300">
                <a:solidFill>
                  <a:schemeClr val="dk1"/>
                </a:solidFill>
                <a:latin typeface="Century Gothic"/>
                <a:ea typeface="Century Gothic"/>
                <a:cs typeface="Century Gothic"/>
                <a:sym typeface="Century Gothic"/>
              </a:rPr>
              <a:t>сузить выносящую артериолу</a:t>
            </a:r>
            <a:endParaRPr sz="1100"/>
          </a:p>
          <a:p>
            <a:pPr indent="0" lvl="0" marL="0" marR="0" rtl="0" algn="l">
              <a:lnSpc>
                <a:spcPct val="90000"/>
              </a:lnSpc>
              <a:spcBef>
                <a:spcPts val="800"/>
              </a:spcBef>
              <a:spcAft>
                <a:spcPts val="0"/>
              </a:spcAft>
              <a:buClr>
                <a:schemeClr val="dk1"/>
              </a:buClr>
              <a:buSzPts val="3300"/>
              <a:buFont typeface="Arial"/>
              <a:buNone/>
            </a:pPr>
            <a:r>
              <a:t/>
            </a:r>
            <a:endParaRPr sz="3300">
              <a:solidFill>
                <a:schemeClr val="dk1"/>
              </a:solidFill>
              <a:latin typeface="Century Gothic"/>
              <a:ea typeface="Century Gothic"/>
              <a:cs typeface="Century Gothic"/>
              <a:sym typeface="Century Gothic"/>
            </a:endParaRPr>
          </a:p>
          <a:p>
            <a:pPr indent="0" lvl="0" marL="0" marR="0" rtl="0" algn="l">
              <a:lnSpc>
                <a:spcPct val="90000"/>
              </a:lnSpc>
              <a:spcBef>
                <a:spcPts val="800"/>
              </a:spcBef>
              <a:spcAft>
                <a:spcPts val="0"/>
              </a:spcAft>
              <a:buClr>
                <a:schemeClr val="dk1"/>
              </a:buClr>
              <a:buSzPts val="3300"/>
              <a:buFont typeface="Arial"/>
              <a:buNone/>
            </a:pPr>
            <a:r>
              <a:rPr lang="ru" sz="3300">
                <a:solidFill>
                  <a:schemeClr val="dk1"/>
                </a:solidFill>
                <a:latin typeface="Century Gothic"/>
                <a:ea typeface="Century Gothic"/>
                <a:cs typeface="Century Gothic"/>
                <a:sym typeface="Century Gothic"/>
              </a:rPr>
              <a:t>этим занимается</a:t>
            </a:r>
            <a:endParaRPr sz="1100"/>
          </a:p>
          <a:p>
            <a:pPr indent="0" lvl="0" marL="0" marR="0" rtl="0" algn="ctr">
              <a:lnSpc>
                <a:spcPct val="90000"/>
              </a:lnSpc>
              <a:spcBef>
                <a:spcPts val="800"/>
              </a:spcBef>
              <a:spcAft>
                <a:spcPts val="0"/>
              </a:spcAft>
              <a:buClr>
                <a:schemeClr val="dk1"/>
              </a:buClr>
              <a:buSzPts val="6000"/>
              <a:buFont typeface="Arial"/>
              <a:buNone/>
            </a:pPr>
            <a:r>
              <a:rPr lang="ru" sz="6000">
                <a:solidFill>
                  <a:schemeClr val="dk1"/>
                </a:solidFill>
                <a:latin typeface="Century Gothic"/>
                <a:ea typeface="Century Gothic"/>
                <a:cs typeface="Century Gothic"/>
                <a:sym typeface="Century Gothic"/>
              </a:rPr>
              <a:t>АТII</a:t>
            </a:r>
            <a:endParaRPr sz="6000">
              <a:solidFill>
                <a:schemeClr val="dk1"/>
              </a:solidFill>
              <a:latin typeface="Century Gothic"/>
              <a:ea typeface="Century Gothic"/>
              <a:cs typeface="Century Gothic"/>
              <a:sym typeface="Century Gothic"/>
            </a:endParaRPr>
          </a:p>
        </p:txBody>
      </p:sp>
      <p:sp>
        <p:nvSpPr>
          <p:cNvPr id="1411" name="Google Shape;1411;p149"/>
          <p:cNvSpPr/>
          <p:nvPr/>
        </p:nvSpPr>
        <p:spPr>
          <a:xfrm flipH="1">
            <a:off x="856798" y="1313159"/>
            <a:ext cx="1296300" cy="1178100"/>
          </a:xfrm>
          <a:prstGeom prst="ellipse">
            <a:avLst/>
          </a:prstGeom>
          <a:solidFill>
            <a:schemeClr val="lt2"/>
          </a:solidFill>
          <a:ln cap="flat" cmpd="sng" w="152400">
            <a:solidFill>
              <a:srgbClr val="F58BA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412" name="Google Shape;1412;p149"/>
          <p:cNvSpPr/>
          <p:nvPr/>
        </p:nvSpPr>
        <p:spPr>
          <a:xfrm>
            <a:off x="442444" y="854116"/>
            <a:ext cx="2387400" cy="10656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413" name="Google Shape;1413;p149"/>
          <p:cNvSpPr/>
          <p:nvPr/>
        </p:nvSpPr>
        <p:spPr>
          <a:xfrm rot="-1158444">
            <a:off x="628041" y="1503057"/>
            <a:ext cx="690197" cy="701547"/>
          </a:xfrm>
          <a:custGeom>
            <a:rect b="b" l="l" r="r" t="t"/>
            <a:pathLst>
              <a:path extrusionOk="0" h="54113" w="59082">
                <a:moveTo>
                  <a:pt x="0" y="0"/>
                </a:moveTo>
                <a:cubicBezTo>
                  <a:pt x="7362" y="4233"/>
                  <a:pt x="34326" y="16381"/>
                  <a:pt x="44173" y="25400"/>
                </a:cubicBezTo>
                <a:cubicBezTo>
                  <a:pt x="54020" y="34419"/>
                  <a:pt x="56597" y="49328"/>
                  <a:pt x="59082" y="54113"/>
                </a:cubicBezTo>
              </a:path>
            </a:pathLst>
          </a:custGeom>
          <a:noFill/>
          <a:ln cap="flat" cmpd="sng" w="114300">
            <a:solidFill>
              <a:srgbClr val="F58BA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4" name="Google Shape;1414;p149"/>
          <p:cNvSpPr/>
          <p:nvPr/>
        </p:nvSpPr>
        <p:spPr>
          <a:xfrm flipH="1" rot="1120672">
            <a:off x="1717723" y="1575070"/>
            <a:ext cx="771163" cy="636145"/>
          </a:xfrm>
          <a:custGeom>
            <a:rect b="b" l="l" r="r" t="t"/>
            <a:pathLst>
              <a:path extrusionOk="0" h="54113" w="59082">
                <a:moveTo>
                  <a:pt x="0" y="0"/>
                </a:moveTo>
                <a:cubicBezTo>
                  <a:pt x="7362" y="4233"/>
                  <a:pt x="34326" y="16381"/>
                  <a:pt x="44173" y="25400"/>
                </a:cubicBezTo>
                <a:cubicBezTo>
                  <a:pt x="54020" y="34419"/>
                  <a:pt x="56597" y="49328"/>
                  <a:pt x="59082" y="54113"/>
                </a:cubicBezTo>
              </a:path>
            </a:pathLst>
          </a:custGeom>
          <a:noFill/>
          <a:ln cap="flat" cmpd="sng" w="114300">
            <a:solidFill>
              <a:srgbClr val="F58BA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415" name="Google Shape;1415;p149"/>
          <p:cNvCxnSpPr/>
          <p:nvPr/>
        </p:nvCxnSpPr>
        <p:spPr>
          <a:xfrm>
            <a:off x="1491837" y="2548117"/>
            <a:ext cx="0" cy="536400"/>
          </a:xfrm>
          <a:prstGeom prst="straightConnector1">
            <a:avLst/>
          </a:prstGeom>
          <a:noFill/>
          <a:ln cap="flat" cmpd="sng" w="228600">
            <a:solidFill>
              <a:srgbClr val="F58BA9"/>
            </a:solidFill>
            <a:prstDash val="solid"/>
            <a:round/>
            <a:headEnd len="sm" w="sm" type="none"/>
            <a:tailEnd len="sm" w="sm" type="none"/>
          </a:ln>
        </p:spPr>
      </p:cxnSp>
      <p:sp>
        <p:nvSpPr>
          <p:cNvPr id="1416" name="Google Shape;1416;p149"/>
          <p:cNvSpPr/>
          <p:nvPr/>
        </p:nvSpPr>
        <p:spPr>
          <a:xfrm rot="4533132">
            <a:off x="2207283" y="1194932"/>
            <a:ext cx="334271" cy="511813"/>
          </a:xfrm>
          <a:prstGeom prst="rightArrow">
            <a:avLst>
              <a:gd fmla="val 48636" name="adj1"/>
              <a:gd fmla="val 50000" name="adj2"/>
            </a:avLst>
          </a:prstGeom>
          <a:solidFill>
            <a:srgbClr val="EA6389"/>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417" name="Google Shape;1417;p149"/>
          <p:cNvSpPr/>
          <p:nvPr/>
        </p:nvSpPr>
        <p:spPr>
          <a:xfrm rot="-6011388">
            <a:off x="2349215" y="1750634"/>
            <a:ext cx="334069" cy="511783"/>
          </a:xfrm>
          <a:prstGeom prst="rightArrow">
            <a:avLst>
              <a:gd fmla="val 48636" name="adj1"/>
              <a:gd fmla="val 50000" name="adj2"/>
            </a:avLst>
          </a:prstGeom>
          <a:solidFill>
            <a:srgbClr val="EA6389"/>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50"/>
          <p:cNvSpPr txBox="1"/>
          <p:nvPr>
            <p:ph idx="1" type="subTitle"/>
          </p:nvPr>
        </p:nvSpPr>
        <p:spPr>
          <a:xfrm>
            <a:off x="229171" y="221758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5400"/>
              <a:buNone/>
            </a:pPr>
            <a:r>
              <a:rPr lang="ru" sz="5400">
                <a:latin typeface="Century Gothic"/>
                <a:ea typeface="Century Gothic"/>
                <a:cs typeface="Century Gothic"/>
                <a:sym typeface="Century Gothic"/>
              </a:rPr>
              <a:t>Вернемся к задаче №1</a:t>
            </a:r>
            <a:endParaRPr sz="2400">
              <a:latin typeface="Century Gothic"/>
              <a:ea typeface="Century Gothic"/>
              <a:cs typeface="Century Gothic"/>
              <a:sym typeface="Century Gothic"/>
            </a:endParaRPr>
          </a:p>
        </p:txBody>
      </p:sp>
      <p:pic>
        <p:nvPicPr>
          <p:cNvPr id="1423" name="Google Shape;1423;p150"/>
          <p:cNvPicPr preferRelativeResize="0"/>
          <p:nvPr/>
        </p:nvPicPr>
        <p:blipFill rotWithShape="1">
          <a:blip r:embed="rId3">
            <a:alphaModFix/>
          </a:blip>
          <a:srcRect b="0" l="0" r="0" t="0"/>
          <a:stretch/>
        </p:blipFill>
        <p:spPr>
          <a:xfrm>
            <a:off x="8145821" y="194310"/>
            <a:ext cx="708619" cy="101644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51"/>
          <p:cNvSpPr txBox="1"/>
          <p:nvPr/>
        </p:nvSpPr>
        <p:spPr>
          <a:xfrm>
            <a:off x="3019161" y="656030"/>
            <a:ext cx="6153900" cy="42693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400"/>
              <a:buFont typeface="Arial"/>
              <a:buNone/>
            </a:pPr>
            <a:r>
              <a:rPr lang="ru" sz="2400">
                <a:solidFill>
                  <a:schemeClr val="dk1"/>
                </a:solidFill>
                <a:latin typeface="Century Gothic"/>
                <a:ea typeface="Century Gothic"/>
                <a:cs typeface="Century Gothic"/>
                <a:sym typeface="Century Gothic"/>
              </a:rPr>
              <a:t>если пациенту с 2-х сторонним почечным стенозом (или стенозом единcтвенной почки)</a:t>
            </a:r>
            <a:endParaRPr sz="1100"/>
          </a:p>
          <a:p>
            <a:pPr indent="0" lvl="0" marL="0" marR="0" rtl="0" algn="l">
              <a:lnSpc>
                <a:spcPct val="90000"/>
              </a:lnSpc>
              <a:spcBef>
                <a:spcPts val="800"/>
              </a:spcBef>
              <a:spcAft>
                <a:spcPts val="0"/>
              </a:spcAft>
              <a:buClr>
                <a:schemeClr val="dk1"/>
              </a:buClr>
              <a:buSzPts val="2400"/>
              <a:buFont typeface="Arial"/>
              <a:buNone/>
            </a:pPr>
            <a:r>
              <a:t/>
            </a:r>
            <a:endParaRPr sz="2400">
              <a:solidFill>
                <a:schemeClr val="dk1"/>
              </a:solidFill>
              <a:latin typeface="Century Gothic"/>
              <a:ea typeface="Century Gothic"/>
              <a:cs typeface="Century Gothic"/>
              <a:sym typeface="Century Gothic"/>
            </a:endParaRPr>
          </a:p>
          <a:p>
            <a:pPr indent="0" lvl="0" marL="0" marR="0" rtl="0" algn="l">
              <a:lnSpc>
                <a:spcPct val="90000"/>
              </a:lnSpc>
              <a:spcBef>
                <a:spcPts val="800"/>
              </a:spcBef>
              <a:spcAft>
                <a:spcPts val="0"/>
              </a:spcAft>
              <a:buClr>
                <a:srgbClr val="CC4B4C"/>
              </a:buClr>
              <a:buSzPts val="2400"/>
              <a:buFont typeface="Arial"/>
              <a:buNone/>
            </a:pPr>
            <a:r>
              <a:rPr lang="ru" sz="2400">
                <a:solidFill>
                  <a:srgbClr val="CC4B4C"/>
                </a:solidFill>
                <a:latin typeface="Century Gothic"/>
                <a:ea typeface="Century Gothic"/>
                <a:cs typeface="Century Gothic"/>
                <a:sym typeface="Century Gothic"/>
              </a:rPr>
              <a:t>заблокировать</a:t>
            </a:r>
            <a:r>
              <a:rPr lang="ru" sz="2400">
                <a:solidFill>
                  <a:schemeClr val="dk1"/>
                </a:solidFill>
                <a:latin typeface="Century Gothic"/>
                <a:ea typeface="Century Gothic"/>
                <a:cs typeface="Century Gothic"/>
                <a:sym typeface="Century Gothic"/>
              </a:rPr>
              <a:t> этот механизм (ингибиторами АПФ или АРА)</a:t>
            </a:r>
            <a:endParaRPr sz="2400">
              <a:solidFill>
                <a:schemeClr val="dk1"/>
              </a:solidFill>
              <a:latin typeface="Century Gothic"/>
              <a:ea typeface="Century Gothic"/>
              <a:cs typeface="Century Gothic"/>
              <a:sym typeface="Century Gothic"/>
            </a:endParaRPr>
          </a:p>
          <a:p>
            <a:pPr indent="0" lvl="0" marL="0" marR="0" rtl="0" algn="l">
              <a:lnSpc>
                <a:spcPct val="90000"/>
              </a:lnSpc>
              <a:spcBef>
                <a:spcPts val="800"/>
              </a:spcBef>
              <a:spcAft>
                <a:spcPts val="0"/>
              </a:spcAft>
              <a:buClr>
                <a:schemeClr val="dk1"/>
              </a:buClr>
              <a:buSzPts val="2400"/>
              <a:buFont typeface="Arial"/>
              <a:buNone/>
            </a:pPr>
            <a:r>
              <a:t/>
            </a:r>
            <a:endParaRPr sz="2400">
              <a:solidFill>
                <a:schemeClr val="dk1"/>
              </a:solidFill>
              <a:latin typeface="Century Gothic"/>
              <a:ea typeface="Century Gothic"/>
              <a:cs typeface="Century Gothic"/>
              <a:sym typeface="Century Gothic"/>
            </a:endParaRPr>
          </a:p>
          <a:p>
            <a:pPr indent="0" lvl="0" marL="0" marR="0" rtl="0" algn="l">
              <a:lnSpc>
                <a:spcPct val="90000"/>
              </a:lnSpc>
              <a:spcBef>
                <a:spcPts val="800"/>
              </a:spcBef>
              <a:spcAft>
                <a:spcPts val="0"/>
              </a:spcAft>
              <a:buClr>
                <a:schemeClr val="dk1"/>
              </a:buClr>
              <a:buSzPts val="2400"/>
              <a:buFont typeface="Arial"/>
              <a:buNone/>
            </a:pPr>
            <a:r>
              <a:rPr lang="ru" sz="2400">
                <a:solidFill>
                  <a:schemeClr val="dk1"/>
                </a:solidFill>
                <a:latin typeface="Century Gothic"/>
                <a:ea typeface="Century Gothic"/>
                <a:cs typeface="Century Gothic"/>
                <a:sym typeface="Century Gothic"/>
              </a:rPr>
              <a:t>фильтрация сильно упадет</a:t>
            </a:r>
            <a:endParaRPr sz="1100"/>
          </a:p>
          <a:p>
            <a:pPr indent="0" lvl="0" marL="0" marR="0" rtl="0" algn="l">
              <a:lnSpc>
                <a:spcPct val="90000"/>
              </a:lnSpc>
              <a:spcBef>
                <a:spcPts val="800"/>
              </a:spcBef>
              <a:spcAft>
                <a:spcPts val="0"/>
              </a:spcAft>
              <a:buClr>
                <a:schemeClr val="dk1"/>
              </a:buClr>
              <a:buSzPts val="2400"/>
              <a:buFont typeface="Arial"/>
              <a:buNone/>
            </a:pPr>
            <a:r>
              <a:rPr lang="ru" sz="2400">
                <a:solidFill>
                  <a:schemeClr val="dk1"/>
                </a:solidFill>
                <a:latin typeface="Century Gothic"/>
                <a:ea typeface="Century Gothic"/>
                <a:cs typeface="Century Gothic"/>
                <a:sym typeface="Century Gothic"/>
              </a:rPr>
              <a:t>ОЦК возрастет</a:t>
            </a:r>
            <a:endParaRPr sz="1100"/>
          </a:p>
          <a:p>
            <a:pPr indent="0" lvl="0" marL="0" marR="0" rtl="0" algn="l">
              <a:lnSpc>
                <a:spcPct val="90000"/>
              </a:lnSpc>
              <a:spcBef>
                <a:spcPts val="800"/>
              </a:spcBef>
              <a:spcAft>
                <a:spcPts val="0"/>
              </a:spcAft>
              <a:buClr>
                <a:schemeClr val="dk1"/>
              </a:buClr>
              <a:buSzPts val="2400"/>
              <a:buFont typeface="Arial"/>
              <a:buNone/>
            </a:pPr>
            <a:r>
              <a:rPr lang="ru" sz="2400">
                <a:solidFill>
                  <a:schemeClr val="dk1"/>
                </a:solidFill>
                <a:latin typeface="Century Gothic"/>
                <a:ea typeface="Century Gothic"/>
                <a:cs typeface="Century Gothic"/>
                <a:sym typeface="Century Gothic"/>
              </a:rPr>
              <a:t>Отек легких</a:t>
            </a:r>
            <a:endParaRPr sz="1100"/>
          </a:p>
          <a:p>
            <a:pPr indent="0" lvl="0" marL="0" marR="0" rtl="0" algn="l">
              <a:lnSpc>
                <a:spcPct val="90000"/>
              </a:lnSpc>
              <a:spcBef>
                <a:spcPts val="800"/>
              </a:spcBef>
              <a:spcAft>
                <a:spcPts val="0"/>
              </a:spcAft>
              <a:buClr>
                <a:schemeClr val="dk1"/>
              </a:buClr>
              <a:buSzPts val="2400"/>
              <a:buFont typeface="Arial"/>
              <a:buNone/>
            </a:pPr>
            <a:r>
              <a:t/>
            </a:r>
            <a:endParaRPr sz="2400">
              <a:solidFill>
                <a:schemeClr val="dk1"/>
              </a:solidFill>
              <a:latin typeface="Century Gothic"/>
              <a:ea typeface="Century Gothic"/>
              <a:cs typeface="Century Gothic"/>
              <a:sym typeface="Century Gothic"/>
            </a:endParaRPr>
          </a:p>
        </p:txBody>
      </p:sp>
      <p:sp>
        <p:nvSpPr>
          <p:cNvPr id="1429" name="Google Shape;1429;p151"/>
          <p:cNvSpPr/>
          <p:nvPr/>
        </p:nvSpPr>
        <p:spPr>
          <a:xfrm flipH="1">
            <a:off x="856798" y="1313159"/>
            <a:ext cx="1296300" cy="1178100"/>
          </a:xfrm>
          <a:prstGeom prst="ellipse">
            <a:avLst/>
          </a:prstGeom>
          <a:solidFill>
            <a:schemeClr val="lt2"/>
          </a:solidFill>
          <a:ln cap="flat" cmpd="sng" w="152400">
            <a:solidFill>
              <a:srgbClr val="F58BA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430" name="Google Shape;1430;p151"/>
          <p:cNvSpPr/>
          <p:nvPr/>
        </p:nvSpPr>
        <p:spPr>
          <a:xfrm>
            <a:off x="442444" y="854116"/>
            <a:ext cx="2387400" cy="10656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431" name="Google Shape;1431;p151"/>
          <p:cNvSpPr/>
          <p:nvPr/>
        </p:nvSpPr>
        <p:spPr>
          <a:xfrm rot="-1158444">
            <a:off x="628041" y="1503057"/>
            <a:ext cx="690197" cy="701547"/>
          </a:xfrm>
          <a:custGeom>
            <a:rect b="b" l="l" r="r" t="t"/>
            <a:pathLst>
              <a:path extrusionOk="0" h="54113" w="59082">
                <a:moveTo>
                  <a:pt x="0" y="0"/>
                </a:moveTo>
                <a:cubicBezTo>
                  <a:pt x="7362" y="4233"/>
                  <a:pt x="34326" y="16381"/>
                  <a:pt x="44173" y="25400"/>
                </a:cubicBezTo>
                <a:cubicBezTo>
                  <a:pt x="54020" y="34419"/>
                  <a:pt x="56597" y="49328"/>
                  <a:pt x="59082" y="54113"/>
                </a:cubicBezTo>
              </a:path>
            </a:pathLst>
          </a:custGeom>
          <a:noFill/>
          <a:ln cap="flat" cmpd="sng" w="114300">
            <a:solidFill>
              <a:srgbClr val="F58BA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2" name="Google Shape;1432;p151"/>
          <p:cNvSpPr/>
          <p:nvPr/>
        </p:nvSpPr>
        <p:spPr>
          <a:xfrm flipH="1" rot="1120672">
            <a:off x="1717723" y="1575070"/>
            <a:ext cx="771163" cy="636145"/>
          </a:xfrm>
          <a:custGeom>
            <a:rect b="b" l="l" r="r" t="t"/>
            <a:pathLst>
              <a:path extrusionOk="0" h="54113" w="59082">
                <a:moveTo>
                  <a:pt x="0" y="0"/>
                </a:moveTo>
                <a:cubicBezTo>
                  <a:pt x="7362" y="4233"/>
                  <a:pt x="34326" y="16381"/>
                  <a:pt x="44173" y="25400"/>
                </a:cubicBezTo>
                <a:cubicBezTo>
                  <a:pt x="54020" y="34419"/>
                  <a:pt x="56597" y="49328"/>
                  <a:pt x="59082" y="54113"/>
                </a:cubicBezTo>
              </a:path>
            </a:pathLst>
          </a:custGeom>
          <a:noFill/>
          <a:ln cap="flat" cmpd="sng" w="114300">
            <a:solidFill>
              <a:srgbClr val="F58BA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433" name="Google Shape;1433;p151"/>
          <p:cNvCxnSpPr/>
          <p:nvPr/>
        </p:nvCxnSpPr>
        <p:spPr>
          <a:xfrm>
            <a:off x="1491837" y="2548117"/>
            <a:ext cx="0" cy="536400"/>
          </a:xfrm>
          <a:prstGeom prst="straightConnector1">
            <a:avLst/>
          </a:prstGeom>
          <a:noFill/>
          <a:ln cap="flat" cmpd="sng" w="228600">
            <a:solidFill>
              <a:srgbClr val="F58BA9"/>
            </a:solidFill>
            <a:prstDash val="solid"/>
            <a:round/>
            <a:headEnd len="sm" w="sm" type="none"/>
            <a:tailEnd len="sm" w="sm" type="none"/>
          </a:ln>
        </p:spPr>
      </p:cxnSp>
      <p:sp>
        <p:nvSpPr>
          <p:cNvPr id="1434" name="Google Shape;1434;p151"/>
          <p:cNvSpPr/>
          <p:nvPr/>
        </p:nvSpPr>
        <p:spPr>
          <a:xfrm rot="4533132">
            <a:off x="2207283" y="1194932"/>
            <a:ext cx="334271" cy="511813"/>
          </a:xfrm>
          <a:prstGeom prst="rightArrow">
            <a:avLst>
              <a:gd fmla="val 48636" name="adj1"/>
              <a:gd fmla="val 50000" name="adj2"/>
            </a:avLst>
          </a:prstGeom>
          <a:solidFill>
            <a:srgbClr val="EA6389"/>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435" name="Google Shape;1435;p151"/>
          <p:cNvSpPr/>
          <p:nvPr/>
        </p:nvSpPr>
        <p:spPr>
          <a:xfrm rot="-6011388">
            <a:off x="2349215" y="1750634"/>
            <a:ext cx="334069" cy="511783"/>
          </a:xfrm>
          <a:prstGeom prst="rightArrow">
            <a:avLst>
              <a:gd fmla="val 48636" name="adj1"/>
              <a:gd fmla="val 50000" name="adj2"/>
            </a:avLst>
          </a:prstGeom>
          <a:solidFill>
            <a:srgbClr val="EA6389"/>
          </a:solidFill>
          <a:ln>
            <a:noFill/>
          </a:ln>
        </p:spPr>
        <p:txBody>
          <a:bodyPr anchorCtr="0" anchor="ctr" bIns="68575" lIns="68575" spcFirstLastPara="1" rIns="68575" wrap="square" tIns="68575">
            <a:noAutofit/>
          </a:bodyPr>
          <a:lstStyle/>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
        <p:nvSpPr>
          <p:cNvPr id="1436" name="Google Shape;1436;p151"/>
          <p:cNvSpPr/>
          <p:nvPr/>
        </p:nvSpPr>
        <p:spPr>
          <a:xfrm rot="-678994">
            <a:off x="1646432" y="1048142"/>
            <a:ext cx="1524234" cy="1363615"/>
          </a:xfrm>
          <a:prstGeom prst="mathMultiply">
            <a:avLst>
              <a:gd fmla="val 23520" name="adj1"/>
            </a:avLst>
          </a:prstGeom>
          <a:solidFill>
            <a:srgbClr val="CC4B4C"/>
          </a:solidFill>
          <a:ln cap="flat" cmpd="sng" w="571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52"/>
          <p:cNvSpPr txBox="1"/>
          <p:nvPr>
            <p:ph idx="1" type="subTitle"/>
          </p:nvPr>
        </p:nvSpPr>
        <p:spPr>
          <a:xfrm>
            <a:off x="288174" y="1050403"/>
            <a:ext cx="8429100" cy="3845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4100"/>
              <a:buNone/>
            </a:pPr>
            <a:r>
              <a:rPr lang="ru" sz="4100">
                <a:latin typeface="Century Gothic"/>
                <a:ea typeface="Century Gothic"/>
                <a:cs typeface="Century Gothic"/>
                <a:sym typeface="Century Gothic"/>
              </a:rPr>
              <a:t>синдром Пикеринга</a:t>
            </a:r>
            <a:endParaRPr sz="4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4100"/>
              <a:buNone/>
            </a:pPr>
            <a:r>
              <a:t/>
            </a:r>
            <a:endParaRPr sz="4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700"/>
              <a:buNone/>
            </a:pPr>
            <a:r>
              <a:t/>
            </a:r>
            <a:endParaRPr sz="2700">
              <a:latin typeface="Century Gothic"/>
              <a:ea typeface="Century Gothic"/>
              <a:cs typeface="Century Gothic"/>
              <a:sym typeface="Century Gothic"/>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53"/>
          <p:cNvSpPr txBox="1"/>
          <p:nvPr>
            <p:ph idx="1" type="subTitle"/>
          </p:nvPr>
        </p:nvSpPr>
        <p:spPr>
          <a:xfrm>
            <a:off x="208164" y="702529"/>
            <a:ext cx="8741400" cy="4303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6600"/>
              <a:buNone/>
            </a:pPr>
            <a:r>
              <a:t/>
            </a:r>
            <a:endParaRPr sz="66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4500"/>
              <a:buNone/>
            </a:pPr>
            <a:r>
              <a:rPr lang="ru" sz="4500">
                <a:latin typeface="Century Gothic"/>
                <a:ea typeface="Century Gothic"/>
                <a:cs typeface="Century Gothic"/>
                <a:sym typeface="Century Gothic"/>
              </a:rPr>
              <a:t>иАПФ и АРА </a:t>
            </a:r>
            <a:r>
              <a:rPr lang="ru" sz="4500">
                <a:solidFill>
                  <a:srgbClr val="CC4B4C"/>
                </a:solidFill>
                <a:latin typeface="Century Gothic"/>
                <a:ea typeface="Century Gothic"/>
                <a:cs typeface="Century Gothic"/>
                <a:sym typeface="Century Gothic"/>
              </a:rPr>
              <a:t>противопоказаны</a:t>
            </a:r>
            <a:r>
              <a:rPr lang="ru" sz="4500">
                <a:latin typeface="Century Gothic"/>
                <a:ea typeface="Century Gothic"/>
                <a:cs typeface="Century Gothic"/>
                <a:sym typeface="Century Gothic"/>
              </a:rPr>
              <a:t> </a:t>
            </a:r>
            <a:endParaRPr/>
          </a:p>
          <a:p>
            <a:pPr indent="0" lvl="0" marL="0" rtl="0" algn="l">
              <a:lnSpc>
                <a:spcPct val="90000"/>
              </a:lnSpc>
              <a:spcBef>
                <a:spcPts val="800"/>
              </a:spcBef>
              <a:spcAft>
                <a:spcPts val="0"/>
              </a:spcAft>
              <a:buClr>
                <a:schemeClr val="dk1"/>
              </a:buClr>
              <a:buSzPts val="4500"/>
              <a:buNone/>
            </a:pPr>
            <a:r>
              <a:rPr lang="ru" sz="4500">
                <a:latin typeface="Century Gothic"/>
                <a:ea typeface="Century Gothic"/>
                <a:cs typeface="Century Gothic"/>
                <a:sym typeface="Century Gothic"/>
              </a:rPr>
              <a:t>при 2-х стороннем почечном стенозе (или стенозе единcтвенной почки)</a:t>
            </a:r>
            <a:endParaRPr/>
          </a:p>
          <a:p>
            <a:pPr indent="0" lvl="0" marL="0" rtl="0" algn="l">
              <a:lnSpc>
                <a:spcPct val="90000"/>
              </a:lnSpc>
              <a:spcBef>
                <a:spcPts val="800"/>
              </a:spcBef>
              <a:spcAft>
                <a:spcPts val="0"/>
              </a:spcAft>
              <a:buClr>
                <a:schemeClr val="dk1"/>
              </a:buClr>
              <a:buSzPts val="4500"/>
              <a:buNone/>
            </a:pPr>
            <a:r>
              <a:t/>
            </a:r>
            <a:endParaRPr sz="4500">
              <a:latin typeface="Century Gothic"/>
              <a:ea typeface="Century Gothic"/>
              <a:cs typeface="Century Gothic"/>
              <a:sym typeface="Century Gothic"/>
            </a:endParaRPr>
          </a:p>
        </p:txBody>
      </p:sp>
      <p:pic>
        <p:nvPicPr>
          <p:cNvPr id="1447" name="Google Shape;1447;p153"/>
          <p:cNvPicPr preferRelativeResize="0"/>
          <p:nvPr/>
        </p:nvPicPr>
        <p:blipFill rotWithShape="1">
          <a:blip r:embed="rId3">
            <a:alphaModFix/>
          </a:blip>
          <a:srcRect b="0" l="0" r="0" t="0"/>
          <a:stretch/>
        </p:blipFill>
        <p:spPr>
          <a:xfrm>
            <a:off x="7536180" y="125730"/>
            <a:ext cx="1413510" cy="20231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7"/>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300" name="Google Shape;300;p37"/>
          <p:cNvSpPr txBox="1"/>
          <p:nvPr>
            <p:ph type="ctrTitle"/>
          </p:nvPr>
        </p:nvSpPr>
        <p:spPr>
          <a:xfrm>
            <a:off x="3016900" y="147195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ЧСС </a:t>
            </a:r>
            <a:endParaRPr sz="4600">
              <a:latin typeface="Nunito"/>
              <a:ea typeface="Nunito"/>
              <a:cs typeface="Nunito"/>
              <a:sym typeface="Nunito"/>
            </a:endParaRPr>
          </a:p>
          <a:p>
            <a:pPr indent="0" lvl="0" marL="0" rtl="0" algn="ctr">
              <a:lnSpc>
                <a:spcPct val="100000"/>
              </a:lnSpc>
              <a:spcBef>
                <a:spcPts val="0"/>
              </a:spcBef>
              <a:spcAft>
                <a:spcPts val="0"/>
              </a:spcAft>
              <a:buSzPts val="5200"/>
              <a:buNone/>
            </a:pPr>
            <a:r>
              <a:t/>
            </a:r>
            <a:endParaRPr sz="4600">
              <a:latin typeface="Nunito"/>
              <a:ea typeface="Nunito"/>
              <a:cs typeface="Nunito"/>
              <a:sym typeface="Nunito"/>
            </a:endParaRPr>
          </a:p>
        </p:txBody>
      </p:sp>
      <p:sp>
        <p:nvSpPr>
          <p:cNvPr id="301" name="Google Shape;301;p37"/>
          <p:cNvSpPr/>
          <p:nvPr/>
        </p:nvSpPr>
        <p:spPr>
          <a:xfrm rot="-6134182">
            <a:off x="5052630" y="1833576"/>
            <a:ext cx="771426" cy="769539"/>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7"/>
          <p:cNvSpPr txBox="1"/>
          <p:nvPr>
            <p:ph type="ctrTitle"/>
          </p:nvPr>
        </p:nvSpPr>
        <p:spPr>
          <a:xfrm>
            <a:off x="4003900" y="2530500"/>
            <a:ext cx="3822300" cy="108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вещества из крови или местные</a:t>
            </a:r>
            <a:endParaRPr sz="3000">
              <a:solidFill>
                <a:srgbClr val="999999"/>
              </a:solidFill>
              <a:latin typeface="Nunito"/>
              <a:ea typeface="Nunito"/>
              <a:cs typeface="Nunito"/>
              <a:sym typeface="Nunito"/>
            </a:endParaRPr>
          </a:p>
        </p:txBody>
      </p:sp>
      <p:sp>
        <p:nvSpPr>
          <p:cNvPr id="303" name="Google Shape;303;p37"/>
          <p:cNvSpPr txBox="1"/>
          <p:nvPr>
            <p:ph type="ctrTitle"/>
          </p:nvPr>
        </p:nvSpPr>
        <p:spPr>
          <a:xfrm>
            <a:off x="2207250" y="3783525"/>
            <a:ext cx="3607800" cy="1085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t/>
            </a:r>
            <a:endParaRPr sz="3000">
              <a:solidFill>
                <a:srgbClr val="EA6389"/>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3000">
                <a:solidFill>
                  <a:srgbClr val="EA6389"/>
                </a:solidFill>
                <a:latin typeface="Nunito"/>
                <a:ea typeface="Nunito"/>
                <a:cs typeface="Nunito"/>
                <a:sym typeface="Nunito"/>
              </a:rPr>
              <a:t>катехоламины (</a:t>
            </a:r>
            <a:r>
              <a:rPr lang="ru" sz="3000">
                <a:solidFill>
                  <a:srgbClr val="EA6389"/>
                </a:solidFill>
                <a:latin typeface="Comfortaa"/>
                <a:ea typeface="Comfortaa"/>
                <a:cs typeface="Comfortaa"/>
                <a:sym typeface="Comfortaa"/>
              </a:rPr>
              <a:t>β</a:t>
            </a:r>
            <a:r>
              <a:rPr lang="ru" sz="3000">
                <a:solidFill>
                  <a:srgbClr val="EA6389"/>
                </a:solidFill>
                <a:latin typeface="Nunito"/>
                <a:ea typeface="Nunito"/>
                <a:cs typeface="Nunito"/>
                <a:sym typeface="Nunito"/>
              </a:rPr>
              <a:t>1)</a:t>
            </a:r>
            <a:endParaRPr sz="3000">
              <a:solidFill>
                <a:srgbClr val="EA6389"/>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3000">
                <a:solidFill>
                  <a:srgbClr val="EA6389"/>
                </a:solidFill>
                <a:latin typeface="Nunito"/>
                <a:ea typeface="Nunito"/>
                <a:cs typeface="Nunito"/>
                <a:sym typeface="Nunito"/>
              </a:rPr>
              <a:t>Т3, Т4</a:t>
            </a:r>
            <a:endParaRPr sz="3000">
              <a:solidFill>
                <a:srgbClr val="EA6389"/>
              </a:solidFill>
              <a:latin typeface="Nunito"/>
              <a:ea typeface="Nunito"/>
              <a:cs typeface="Nunito"/>
              <a:sym typeface="Nunito"/>
            </a:endParaRPr>
          </a:p>
        </p:txBody>
      </p:sp>
      <p:sp>
        <p:nvSpPr>
          <p:cNvPr id="304" name="Google Shape;304;p37"/>
          <p:cNvSpPr txBox="1"/>
          <p:nvPr>
            <p:ph type="ctrTitle"/>
          </p:nvPr>
        </p:nvSpPr>
        <p:spPr>
          <a:xfrm>
            <a:off x="5945800" y="3874875"/>
            <a:ext cx="2637600" cy="604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3000">
                <a:solidFill>
                  <a:srgbClr val="C7F3A6"/>
                </a:solidFill>
                <a:latin typeface="Nunito"/>
                <a:ea typeface="Nunito"/>
                <a:cs typeface="Nunito"/>
                <a:sym typeface="Nunito"/>
              </a:rPr>
              <a:t>аденозин</a:t>
            </a:r>
            <a:endParaRPr sz="3000">
              <a:solidFill>
                <a:srgbClr val="C7F3A6"/>
              </a:solidFill>
              <a:latin typeface="Nunito"/>
              <a:ea typeface="Nunito"/>
              <a:cs typeface="Nunito"/>
              <a:sym typeface="Nunito"/>
            </a:endParaRPr>
          </a:p>
        </p:txBody>
      </p:sp>
      <p:sp>
        <p:nvSpPr>
          <p:cNvPr id="305" name="Google Shape;305;p37"/>
          <p:cNvSpPr txBox="1"/>
          <p:nvPr>
            <p:ph type="ctrTitle"/>
          </p:nvPr>
        </p:nvSpPr>
        <p:spPr>
          <a:xfrm>
            <a:off x="1258725" y="3783525"/>
            <a:ext cx="1389600" cy="90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7200">
                <a:solidFill>
                  <a:srgbClr val="EA6389"/>
                </a:solidFill>
                <a:latin typeface="Nunito"/>
                <a:ea typeface="Nunito"/>
                <a:cs typeface="Nunito"/>
                <a:sym typeface="Nunito"/>
              </a:rPr>
              <a:t>+ </a:t>
            </a:r>
            <a:endParaRPr sz="7200">
              <a:solidFill>
                <a:srgbClr val="EA6389"/>
              </a:solidFill>
              <a:latin typeface="Nunito"/>
              <a:ea typeface="Nunito"/>
              <a:cs typeface="Nunito"/>
              <a:sym typeface="Nunito"/>
            </a:endParaRPr>
          </a:p>
        </p:txBody>
      </p:sp>
      <p:sp>
        <p:nvSpPr>
          <p:cNvPr id="306" name="Google Shape;306;p37"/>
          <p:cNvSpPr txBox="1"/>
          <p:nvPr>
            <p:ph type="ctrTitle"/>
          </p:nvPr>
        </p:nvSpPr>
        <p:spPr>
          <a:xfrm>
            <a:off x="7383550" y="3874875"/>
            <a:ext cx="1389600" cy="84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7200">
                <a:solidFill>
                  <a:srgbClr val="C7F3A6"/>
                </a:solidFill>
                <a:latin typeface="Nunito"/>
                <a:ea typeface="Nunito"/>
                <a:cs typeface="Nunito"/>
                <a:sym typeface="Nunito"/>
              </a:rPr>
              <a:t>-</a:t>
            </a:r>
            <a:r>
              <a:rPr lang="ru" sz="7200">
                <a:solidFill>
                  <a:srgbClr val="EA6389"/>
                </a:solidFill>
                <a:latin typeface="Nunito"/>
                <a:ea typeface="Nunito"/>
                <a:cs typeface="Nunito"/>
                <a:sym typeface="Nunito"/>
              </a:rPr>
              <a:t> </a:t>
            </a:r>
            <a:endParaRPr sz="7200">
              <a:solidFill>
                <a:srgbClr val="EA6389"/>
              </a:solidFill>
              <a:latin typeface="Nunito"/>
              <a:ea typeface="Nunito"/>
              <a:cs typeface="Nunito"/>
              <a:sym typeface="Nuni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54"/>
          <p:cNvSpPr txBox="1"/>
          <p:nvPr>
            <p:ph idx="1" type="subTitle"/>
          </p:nvPr>
        </p:nvSpPr>
        <p:spPr>
          <a:xfrm>
            <a:off x="288174" y="57388"/>
            <a:ext cx="7950000" cy="5003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Виды:</a:t>
            </a:r>
            <a:endParaRPr/>
          </a:p>
          <a:p>
            <a:pPr indent="0" lvl="0" marL="0" rtl="0" algn="l">
              <a:lnSpc>
                <a:spcPct val="90000"/>
              </a:lnSpc>
              <a:spcBef>
                <a:spcPts val="800"/>
              </a:spcBef>
              <a:spcAft>
                <a:spcPts val="0"/>
              </a:spcAft>
              <a:buClr>
                <a:schemeClr val="dk1"/>
              </a:buClr>
              <a:buSzPts val="1800"/>
              <a:buNone/>
            </a:pPr>
            <a:r>
              <a:t/>
            </a:r>
            <a:endParaRPr>
              <a:latin typeface="Century Gothic"/>
              <a:ea typeface="Century Gothic"/>
              <a:cs typeface="Century Gothic"/>
              <a:sym typeface="Century Gothic"/>
            </a:endParaRPr>
          </a:p>
          <a:p>
            <a:pPr indent="-1028700" lvl="0" marL="1028700" rtl="0" algn="l">
              <a:lnSpc>
                <a:spcPct val="90000"/>
              </a:lnSpc>
              <a:spcBef>
                <a:spcPts val="0"/>
              </a:spcBef>
              <a:spcAft>
                <a:spcPts val="0"/>
              </a:spcAft>
              <a:buClr>
                <a:schemeClr val="dk1"/>
              </a:buClr>
              <a:buSzPts val="3000"/>
              <a:buAutoNum type="arabicPeriod"/>
            </a:pPr>
            <a:r>
              <a:rPr lang="ru" sz="3000">
                <a:latin typeface="Century Gothic"/>
                <a:ea typeface="Century Gothic"/>
                <a:cs typeface="Century Gothic"/>
                <a:sym typeface="Century Gothic"/>
              </a:rPr>
              <a:t>почечные </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нейрогенные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гемодинамические </a:t>
            </a:r>
            <a:br>
              <a:rPr lang="ru" sz="3000">
                <a:latin typeface="Century Gothic"/>
                <a:ea typeface="Century Gothic"/>
                <a:cs typeface="Century Gothic"/>
                <a:sym typeface="Century Gothic"/>
              </a:rPr>
            </a:br>
            <a:r>
              <a:rPr lang="ru" sz="3000">
                <a:latin typeface="Century Gothic"/>
                <a:ea typeface="Century Gothic"/>
                <a:cs typeface="Century Gothic"/>
                <a:sym typeface="Century Gothic"/>
              </a:rPr>
              <a:t>(сердечно-сосудистые)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эндокринные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лекарственные и токсические</a:t>
            </a:r>
            <a:endParaRPr/>
          </a:p>
          <a:p>
            <a:pPr indent="0" lvl="0" marL="0" rtl="0" algn="l">
              <a:lnSpc>
                <a:spcPct val="90000"/>
              </a:lnSpc>
              <a:spcBef>
                <a:spcPts val="1500"/>
              </a:spcBef>
              <a:spcAft>
                <a:spcPts val="0"/>
              </a:spcAft>
              <a:buClr>
                <a:schemeClr val="dk1"/>
              </a:buClr>
              <a:buSzPts val="3000"/>
              <a:buNone/>
            </a:pPr>
            <a:r>
              <a:rPr lang="ru" sz="3000">
                <a:latin typeface="Century Gothic"/>
                <a:ea typeface="Century Gothic"/>
                <a:cs typeface="Century Gothic"/>
                <a:sym typeface="Century Gothic"/>
              </a:rPr>
              <a:t> 		и др.</a:t>
            </a:r>
            <a:endParaRPr/>
          </a:p>
          <a:p>
            <a:pPr indent="-381000" lvl="0" marL="558800" rtl="0" algn="l">
              <a:lnSpc>
                <a:spcPct val="90000"/>
              </a:lnSpc>
              <a:spcBef>
                <a:spcPts val="2300"/>
              </a:spcBef>
              <a:spcAft>
                <a:spcPts val="0"/>
              </a:spcAft>
              <a:buClr>
                <a:schemeClr val="dk1"/>
              </a:buClr>
              <a:buSzPts val="2700"/>
              <a:buNone/>
            </a:pPr>
            <a:r>
              <a:t/>
            </a:r>
            <a:endParaRPr sz="2700">
              <a:latin typeface="Century Gothic"/>
              <a:ea typeface="Century Gothic"/>
              <a:cs typeface="Century Gothic"/>
              <a:sym typeface="Century Gothic"/>
            </a:endParaRPr>
          </a:p>
        </p:txBody>
      </p:sp>
      <p:pic>
        <p:nvPicPr>
          <p:cNvPr id="1453" name="Google Shape;1453;p154"/>
          <p:cNvPicPr preferRelativeResize="0"/>
          <p:nvPr/>
        </p:nvPicPr>
        <p:blipFill rotWithShape="1">
          <a:blip r:embed="rId3">
            <a:alphaModFix/>
          </a:blip>
          <a:srcRect b="0" l="0" r="0" t="0"/>
          <a:stretch/>
        </p:blipFill>
        <p:spPr>
          <a:xfrm>
            <a:off x="3342398" y="1112578"/>
            <a:ext cx="760972" cy="681363"/>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55"/>
          <p:cNvSpPr txBox="1"/>
          <p:nvPr>
            <p:ph idx="1" type="subTitle"/>
          </p:nvPr>
        </p:nvSpPr>
        <p:spPr>
          <a:xfrm>
            <a:off x="231024" y="640080"/>
            <a:ext cx="8623500" cy="4278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700"/>
              <a:buNone/>
            </a:pPr>
            <a:r>
              <a:rPr lang="ru" sz="2700">
                <a:latin typeface="Century Gothic"/>
                <a:ea typeface="Century Gothic"/>
                <a:cs typeface="Century Gothic"/>
                <a:sym typeface="Century Gothic"/>
              </a:rPr>
              <a:t>Почему у пациентки из задачи №1</a:t>
            </a:r>
            <a:endParaRPr/>
          </a:p>
          <a:p>
            <a:pPr indent="0" lvl="0" marL="0" rtl="0" algn="l">
              <a:lnSpc>
                <a:spcPct val="90000"/>
              </a:lnSpc>
              <a:spcBef>
                <a:spcPts val="800"/>
              </a:spcBef>
              <a:spcAft>
                <a:spcPts val="0"/>
              </a:spcAft>
              <a:buClr>
                <a:schemeClr val="dk1"/>
              </a:buClr>
              <a:buSzPts val="2700"/>
              <a:buNone/>
            </a:pPr>
            <a:r>
              <a:rPr lang="ru" sz="2700">
                <a:latin typeface="Century Gothic"/>
                <a:ea typeface="Century Gothic"/>
                <a:cs typeface="Century Gothic"/>
                <a:sym typeface="Century Gothic"/>
              </a:rPr>
              <a:t>могут быть:</a:t>
            </a:r>
            <a:endParaRPr/>
          </a:p>
          <a:p>
            <a:pPr indent="0" lvl="0" marL="0" rtl="0" algn="l">
              <a:lnSpc>
                <a:spcPct val="90000"/>
              </a:lnSpc>
              <a:spcBef>
                <a:spcPts val="800"/>
              </a:spcBef>
              <a:spcAft>
                <a:spcPts val="0"/>
              </a:spcAft>
              <a:buClr>
                <a:schemeClr val="dk1"/>
              </a:buClr>
              <a:buSzPts val="2700"/>
              <a:buNone/>
            </a:pPr>
            <a:r>
              <a:t/>
            </a:r>
            <a:endParaRPr sz="27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700"/>
              <a:buNone/>
            </a:pPr>
            <a:r>
              <a:rPr lang="ru" sz="2700">
                <a:latin typeface="Century Gothic"/>
                <a:ea typeface="Century Gothic"/>
                <a:cs typeface="Century Gothic"/>
                <a:sym typeface="Century Gothic"/>
              </a:rPr>
              <a:t>гипокалиемия</a:t>
            </a:r>
            <a:endParaRPr sz="27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700"/>
              <a:buNone/>
            </a:pPr>
            <a:r>
              <a:rPr lang="ru" sz="2700">
                <a:latin typeface="Century Gothic"/>
                <a:ea typeface="Century Gothic"/>
                <a:cs typeface="Century Gothic"/>
                <a:sym typeface="Century Gothic"/>
              </a:rPr>
              <a:t>метаболический алкалоз?</a:t>
            </a:r>
            <a:endParaRPr/>
          </a:p>
          <a:p>
            <a:pPr indent="0" lvl="0" marL="0" rtl="0" algn="l">
              <a:lnSpc>
                <a:spcPct val="90000"/>
              </a:lnSpc>
              <a:spcBef>
                <a:spcPts val="800"/>
              </a:spcBef>
              <a:spcAft>
                <a:spcPts val="0"/>
              </a:spcAft>
              <a:buClr>
                <a:schemeClr val="dk1"/>
              </a:buClr>
              <a:buSzPts val="2700"/>
              <a:buNone/>
            </a:pPr>
            <a:r>
              <a:t/>
            </a:r>
            <a:endParaRPr sz="27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700"/>
              <a:buNone/>
            </a:pPr>
            <a:r>
              <a:t/>
            </a:r>
            <a:endParaRPr sz="2700">
              <a:latin typeface="Century Gothic"/>
              <a:ea typeface="Century Gothic"/>
              <a:cs typeface="Century Gothic"/>
              <a:sym typeface="Century Gothic"/>
            </a:endParaRPr>
          </a:p>
        </p:txBody>
      </p:sp>
      <p:pic>
        <p:nvPicPr>
          <p:cNvPr id="1459" name="Google Shape;1459;p155"/>
          <p:cNvPicPr preferRelativeResize="0"/>
          <p:nvPr/>
        </p:nvPicPr>
        <p:blipFill rotWithShape="1">
          <a:blip r:embed="rId3">
            <a:alphaModFix/>
          </a:blip>
          <a:srcRect b="0" l="0" r="0" t="0"/>
          <a:stretch/>
        </p:blipFill>
        <p:spPr>
          <a:xfrm>
            <a:off x="8145821" y="194310"/>
            <a:ext cx="708619" cy="1016442"/>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56"/>
          <p:cNvSpPr txBox="1"/>
          <p:nvPr>
            <p:ph idx="1" type="subTitle"/>
          </p:nvPr>
        </p:nvSpPr>
        <p:spPr>
          <a:xfrm>
            <a:off x="474784" y="423950"/>
            <a:ext cx="8414400" cy="44118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400"/>
              <a:buNone/>
            </a:pPr>
            <a:r>
              <a:rPr lang="ru" sz="2400">
                <a:latin typeface="Century Gothic"/>
                <a:ea typeface="Century Gothic"/>
                <a:cs typeface="Century Gothic"/>
                <a:sym typeface="Century Gothic"/>
              </a:rPr>
              <a:t>почечный стеноз  ➜ </a:t>
            </a:r>
            <a:endParaRPr/>
          </a:p>
          <a:p>
            <a:pPr indent="0" lvl="0" marL="0" rtl="0" algn="l">
              <a:lnSpc>
                <a:spcPct val="90000"/>
              </a:lnSpc>
              <a:spcBef>
                <a:spcPts val="800"/>
              </a:spcBef>
              <a:spcAft>
                <a:spcPts val="0"/>
              </a:spcAft>
              <a:buClr>
                <a:schemeClr val="dk1"/>
              </a:buClr>
              <a:buSzPts val="2400"/>
              <a:buNone/>
            </a:pPr>
            <a:r>
              <a:rPr lang="ru" sz="2400">
                <a:latin typeface="Century Gothic"/>
                <a:ea typeface="Century Gothic"/>
                <a:cs typeface="Century Gothic"/>
                <a:sym typeface="Century Gothic"/>
              </a:rPr>
              <a:t>меньше крови притекает к почке ➜ </a:t>
            </a:r>
            <a:endParaRPr/>
          </a:p>
          <a:p>
            <a:pPr indent="0" lvl="0" marL="0" rtl="0" algn="l">
              <a:lnSpc>
                <a:spcPct val="90000"/>
              </a:lnSpc>
              <a:spcBef>
                <a:spcPts val="800"/>
              </a:spcBef>
              <a:spcAft>
                <a:spcPts val="0"/>
              </a:spcAft>
              <a:buClr>
                <a:schemeClr val="dk1"/>
              </a:buClr>
              <a:buSzPts val="2400"/>
              <a:buNone/>
            </a:pPr>
            <a:r>
              <a:rPr lang="ru" sz="2400">
                <a:latin typeface="Century Gothic"/>
                <a:ea typeface="Century Gothic"/>
                <a:cs typeface="Century Gothic"/>
                <a:sym typeface="Century Gothic"/>
              </a:rPr>
              <a:t>активируется РААС ➜ </a:t>
            </a:r>
            <a:endParaRPr/>
          </a:p>
          <a:p>
            <a:pPr indent="0" lvl="0" marL="0" rtl="0" algn="l">
              <a:lnSpc>
                <a:spcPct val="90000"/>
              </a:lnSpc>
              <a:spcBef>
                <a:spcPts val="800"/>
              </a:spcBef>
              <a:spcAft>
                <a:spcPts val="0"/>
              </a:spcAft>
              <a:buClr>
                <a:schemeClr val="dk1"/>
              </a:buClr>
              <a:buSzPts val="2400"/>
              <a:buNone/>
            </a:pPr>
            <a:r>
              <a:rPr lang="ru" sz="2400">
                <a:latin typeface="Century Gothic"/>
                <a:ea typeface="Century Gothic"/>
                <a:cs typeface="Century Gothic"/>
                <a:sym typeface="Century Gothic"/>
              </a:rPr>
              <a:t>вторичный гиперальдостеронизм</a:t>
            </a:r>
            <a:endParaRPr sz="24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3300"/>
              <a:buNone/>
            </a:pPr>
            <a:r>
              <a:t/>
            </a:r>
            <a:endParaRPr sz="33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3300"/>
              <a:buNone/>
            </a:pPr>
            <a:r>
              <a:rPr lang="ru" sz="3300">
                <a:latin typeface="Century Gothic"/>
                <a:ea typeface="Century Gothic"/>
                <a:cs typeface="Century Gothic"/>
                <a:sym typeface="Century Gothic"/>
              </a:rPr>
              <a:t>	АЛЬДОСТЕРОН:</a:t>
            </a:r>
            <a:endParaRPr/>
          </a:p>
          <a:p>
            <a:pPr indent="0" lvl="0" marL="0" rtl="0" algn="l">
              <a:lnSpc>
                <a:spcPct val="90000"/>
              </a:lnSpc>
              <a:spcBef>
                <a:spcPts val="800"/>
              </a:spcBef>
              <a:spcAft>
                <a:spcPts val="0"/>
              </a:spcAft>
              <a:buClr>
                <a:schemeClr val="dk1"/>
              </a:buClr>
              <a:buSzPts val="1800"/>
              <a:buNone/>
            </a:pPr>
            <a:r>
              <a:t/>
            </a:r>
            <a:endParaRPr>
              <a:latin typeface="Century Gothic"/>
              <a:ea typeface="Century Gothic"/>
              <a:cs typeface="Century Gothic"/>
              <a:sym typeface="Century Gothic"/>
            </a:endParaRPr>
          </a:p>
          <a:p>
            <a:pPr indent="-431800" lvl="2" marL="1117600" rtl="0" algn="l">
              <a:lnSpc>
                <a:spcPct val="90000"/>
              </a:lnSpc>
              <a:spcBef>
                <a:spcPts val="400"/>
              </a:spcBef>
              <a:spcAft>
                <a:spcPts val="0"/>
              </a:spcAft>
              <a:buClr>
                <a:schemeClr val="dk1"/>
              </a:buClr>
              <a:buSzPts val="2400"/>
              <a:buFont typeface="Arial"/>
              <a:buChar char="•"/>
            </a:pPr>
            <a:r>
              <a:rPr lang="ru" sz="2400">
                <a:latin typeface="Century Gothic"/>
                <a:ea typeface="Century Gothic"/>
                <a:cs typeface="Century Gothic"/>
                <a:sym typeface="Century Gothic"/>
              </a:rPr>
              <a:t>выводит с мочой К</a:t>
            </a:r>
            <a:r>
              <a:rPr baseline="30000" lang="ru" sz="2400">
                <a:latin typeface="Century Gothic"/>
                <a:ea typeface="Century Gothic"/>
                <a:cs typeface="Century Gothic"/>
                <a:sym typeface="Century Gothic"/>
              </a:rPr>
              <a:t>+</a:t>
            </a:r>
            <a:endParaRPr/>
          </a:p>
          <a:p>
            <a:pPr indent="-431800" lvl="2" marL="1117600" rtl="0" algn="l">
              <a:lnSpc>
                <a:spcPct val="90000"/>
              </a:lnSpc>
              <a:spcBef>
                <a:spcPts val="400"/>
              </a:spcBef>
              <a:spcAft>
                <a:spcPts val="0"/>
              </a:spcAft>
              <a:buClr>
                <a:schemeClr val="dk1"/>
              </a:buClr>
              <a:buSzPts val="2400"/>
              <a:buFont typeface="Arial"/>
              <a:buChar char="•"/>
            </a:pPr>
            <a:r>
              <a:rPr lang="ru" sz="2400">
                <a:latin typeface="Century Gothic"/>
                <a:ea typeface="Century Gothic"/>
                <a:cs typeface="Century Gothic"/>
                <a:sym typeface="Century Gothic"/>
              </a:rPr>
              <a:t>выводит с мочой Н</a:t>
            </a:r>
            <a:r>
              <a:rPr baseline="30000" lang="ru" sz="2400">
                <a:latin typeface="Century Gothic"/>
                <a:ea typeface="Century Gothic"/>
                <a:cs typeface="Century Gothic"/>
                <a:sym typeface="Century Gothic"/>
              </a:rPr>
              <a:t> +</a:t>
            </a:r>
            <a:endParaRPr sz="2400">
              <a:latin typeface="Century Gothic"/>
              <a:ea typeface="Century Gothic"/>
              <a:cs typeface="Century Gothic"/>
              <a:sym typeface="Century Gothic"/>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57"/>
          <p:cNvSpPr txBox="1"/>
          <p:nvPr>
            <p:ph idx="1" type="subTitle"/>
          </p:nvPr>
        </p:nvSpPr>
        <p:spPr>
          <a:xfrm>
            <a:off x="1140443" y="1782439"/>
            <a:ext cx="6858000" cy="12417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Клиническая задача №2</a:t>
            </a:r>
            <a:endParaRPr sz="6000">
              <a:latin typeface="Century Gothic"/>
              <a:ea typeface="Century Gothic"/>
              <a:cs typeface="Century Gothic"/>
              <a:sym typeface="Century Gothic"/>
            </a:endParaRPr>
          </a:p>
        </p:txBody>
      </p:sp>
      <p:pic>
        <p:nvPicPr>
          <p:cNvPr id="1470" name="Google Shape;1470;p157"/>
          <p:cNvPicPr preferRelativeResize="0"/>
          <p:nvPr/>
        </p:nvPicPr>
        <p:blipFill rotWithShape="1">
          <a:blip r:embed="rId3">
            <a:alphaModFix/>
          </a:blip>
          <a:srcRect b="0" l="0" r="0" t="0"/>
          <a:stretch/>
        </p:blipFill>
        <p:spPr>
          <a:xfrm>
            <a:off x="229605" y="321248"/>
            <a:ext cx="1417237" cy="219373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58"/>
          <p:cNvSpPr txBox="1"/>
          <p:nvPr>
            <p:ph idx="1" type="subTitle"/>
          </p:nvPr>
        </p:nvSpPr>
        <p:spPr>
          <a:xfrm>
            <a:off x="231024" y="80248"/>
            <a:ext cx="8623500" cy="4838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Пациент 45 лет </a:t>
            </a:r>
            <a:endParaRPr/>
          </a:p>
          <a:p>
            <a:pPr indent="0" lvl="0" marL="0" rtl="0" algn="l">
              <a:lnSpc>
                <a:spcPct val="90000"/>
              </a:lnSpc>
              <a:spcBef>
                <a:spcPts val="800"/>
              </a:spcBef>
              <a:spcAft>
                <a:spcPts val="0"/>
              </a:spcAft>
              <a:buClr>
                <a:schemeClr val="dk1"/>
              </a:buClr>
              <a:buSzPts val="2100"/>
              <a:buNone/>
            </a:pPr>
            <a:r>
              <a:rPr b="1" lang="ru" sz="2100">
                <a:latin typeface="Century Gothic"/>
                <a:ea typeface="Century Gothic"/>
                <a:cs typeface="Century Gothic"/>
                <a:sym typeface="Century Gothic"/>
              </a:rPr>
              <a:t>жалуется</a:t>
            </a:r>
            <a:r>
              <a:rPr lang="ru" sz="2100">
                <a:latin typeface="Century Gothic"/>
                <a:ea typeface="Century Gothic"/>
                <a:cs typeface="Century Gothic"/>
                <a:sym typeface="Century Gothic"/>
              </a:rPr>
              <a:t> на выраженную усталость, сонливость днем,</a:t>
            </a:r>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также ночью ему много раз приходится ходить в туалет, при этом мочеиспускание не затруднено, объем мочи большой</a:t>
            </a:r>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у него гипертензия, лекарства в больших дозах не помогают</a:t>
            </a:r>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доктор опросил пациента подробнее и узнал, что пациент сильно храпит, родственники сообщают, что во время храпа дыхание прерывается</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59"/>
          <p:cNvSpPr txBox="1"/>
          <p:nvPr>
            <p:ph idx="1" type="subTitle"/>
          </p:nvPr>
        </p:nvSpPr>
        <p:spPr>
          <a:xfrm>
            <a:off x="231024" y="1623060"/>
            <a:ext cx="8623500" cy="3295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6600"/>
              <a:buNone/>
            </a:pPr>
            <a:r>
              <a:rPr lang="ru" sz="6600">
                <a:latin typeface="Century Gothic"/>
                <a:ea typeface="Century Gothic"/>
                <a:cs typeface="Century Gothic"/>
                <a:sym typeface="Century Gothic"/>
              </a:rPr>
              <a:t>Что делать?</a:t>
            </a:r>
            <a:endParaRPr/>
          </a:p>
          <a:p>
            <a:pPr indent="0" lvl="0" marL="0" rtl="0" algn="l">
              <a:lnSpc>
                <a:spcPct val="90000"/>
              </a:lnSpc>
              <a:spcBef>
                <a:spcPts val="800"/>
              </a:spcBef>
              <a:spcAft>
                <a:spcPts val="0"/>
              </a:spcAft>
              <a:buClr>
                <a:schemeClr val="dk1"/>
              </a:buClr>
              <a:buSzPts val="6600"/>
              <a:buNone/>
            </a:pPr>
            <a:r>
              <a:t/>
            </a:r>
            <a:endParaRPr sz="66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700"/>
              <a:buNone/>
            </a:pPr>
            <a:r>
              <a:rPr lang="ru" sz="2700">
                <a:latin typeface="Century Gothic"/>
                <a:ea typeface="Century Gothic"/>
                <a:cs typeface="Century Gothic"/>
                <a:sym typeface="Century Gothic"/>
              </a:rPr>
              <a:t>мы узнаем далее</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60"/>
          <p:cNvSpPr txBox="1"/>
          <p:nvPr>
            <p:ph idx="1" type="subTitle"/>
          </p:nvPr>
        </p:nvSpPr>
        <p:spPr>
          <a:xfrm>
            <a:off x="229171" y="18304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5000"/>
              <a:buNone/>
            </a:pPr>
            <a:r>
              <a:rPr lang="ru" sz="5000">
                <a:latin typeface="Century Gothic"/>
                <a:ea typeface="Century Gothic"/>
                <a:cs typeface="Century Gothic"/>
                <a:sym typeface="Century Gothic"/>
              </a:rPr>
              <a:t>Нейрогенные</a:t>
            </a:r>
            <a:endParaRPr sz="2100">
              <a:latin typeface="Century Gothic"/>
              <a:ea typeface="Century Gothic"/>
              <a:cs typeface="Century Gothic"/>
              <a:sym typeface="Century Gothic"/>
            </a:endParaRPr>
          </a:p>
        </p:txBody>
      </p:sp>
      <p:sp>
        <p:nvSpPr>
          <p:cNvPr id="1486" name="Google Shape;1486;p160"/>
          <p:cNvSpPr txBox="1"/>
          <p:nvPr/>
        </p:nvSpPr>
        <p:spPr>
          <a:xfrm>
            <a:off x="673557" y="1362918"/>
            <a:ext cx="8329800" cy="3780600"/>
          </a:xfrm>
          <a:prstGeom prst="rect">
            <a:avLst/>
          </a:prstGeom>
          <a:noFill/>
          <a:ln>
            <a:noFill/>
          </a:ln>
        </p:spPr>
        <p:txBody>
          <a:bodyPr anchorCtr="0" anchor="t" bIns="34275" lIns="68575" spcFirstLastPara="1" rIns="68575" wrap="square" tIns="34275">
            <a:noAutofit/>
          </a:bodyPr>
          <a:lstStyle/>
          <a:p>
            <a:pPr indent="-425450" lvl="0" marL="431800" marR="0" rtl="0" algn="l">
              <a:lnSpc>
                <a:spcPct val="90000"/>
              </a:lnSpc>
              <a:spcBef>
                <a:spcPts val="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любое повышение ВЧД</a:t>
            </a:r>
            <a:endParaRPr sz="1100"/>
          </a:p>
          <a:p>
            <a:pPr indent="-425450" lvl="0" marL="431800" marR="0" rtl="0" algn="l">
              <a:lnSpc>
                <a:spcPct val="90000"/>
              </a:lnSpc>
              <a:spcBef>
                <a:spcPts val="230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любая гипоксия мозга</a:t>
            </a:r>
            <a:endParaRPr sz="11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61"/>
          <p:cNvSpPr txBox="1"/>
          <p:nvPr>
            <p:ph idx="1" type="subTitle"/>
          </p:nvPr>
        </p:nvSpPr>
        <p:spPr>
          <a:xfrm>
            <a:off x="229171" y="18304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5000"/>
              <a:buNone/>
            </a:pPr>
            <a:r>
              <a:rPr lang="ru" sz="5000">
                <a:latin typeface="Century Gothic"/>
                <a:ea typeface="Century Gothic"/>
                <a:cs typeface="Century Gothic"/>
                <a:sym typeface="Century Gothic"/>
              </a:rPr>
              <a:t>Нейрогенные</a:t>
            </a:r>
            <a:endParaRPr sz="2100">
              <a:latin typeface="Century Gothic"/>
              <a:ea typeface="Century Gothic"/>
              <a:cs typeface="Century Gothic"/>
              <a:sym typeface="Century Gothic"/>
            </a:endParaRPr>
          </a:p>
        </p:txBody>
      </p:sp>
      <p:sp>
        <p:nvSpPr>
          <p:cNvPr id="1492" name="Google Shape;1492;p161"/>
          <p:cNvSpPr txBox="1"/>
          <p:nvPr/>
        </p:nvSpPr>
        <p:spPr>
          <a:xfrm>
            <a:off x="673557" y="1362918"/>
            <a:ext cx="8329800" cy="3780600"/>
          </a:xfrm>
          <a:prstGeom prst="rect">
            <a:avLst/>
          </a:prstGeom>
          <a:noFill/>
          <a:ln>
            <a:noFill/>
          </a:ln>
        </p:spPr>
        <p:txBody>
          <a:bodyPr anchorCtr="0" anchor="t" bIns="34275" lIns="68575" spcFirstLastPara="1" rIns="68575" wrap="square" tIns="34275">
            <a:noAutofit/>
          </a:bodyPr>
          <a:lstStyle/>
          <a:p>
            <a:pPr indent="-425450" lvl="0" marL="431800" marR="0" rtl="0" algn="l">
              <a:lnSpc>
                <a:spcPct val="90000"/>
              </a:lnSpc>
              <a:spcBef>
                <a:spcPts val="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любое повышение ВЧД</a:t>
            </a:r>
            <a:endParaRPr sz="1100"/>
          </a:p>
          <a:p>
            <a:pPr indent="-425450" lvl="0" marL="431800" marR="0" rtl="0" algn="l">
              <a:lnSpc>
                <a:spcPct val="90000"/>
              </a:lnSpc>
              <a:spcBef>
                <a:spcPts val="230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любая гипоксия мозга</a:t>
            </a:r>
            <a:endParaRPr sz="1100"/>
          </a:p>
        </p:txBody>
      </p:sp>
      <p:sp>
        <p:nvSpPr>
          <p:cNvPr id="1493" name="Google Shape;1493;p161"/>
          <p:cNvSpPr txBox="1"/>
          <p:nvPr/>
        </p:nvSpPr>
        <p:spPr>
          <a:xfrm>
            <a:off x="905675" y="3968959"/>
            <a:ext cx="8329800" cy="900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DD6753"/>
              </a:buClr>
              <a:buSzPts val="5000"/>
              <a:buFont typeface="Arial"/>
              <a:buNone/>
            </a:pPr>
            <a:r>
              <a:rPr lang="ru" sz="5000">
                <a:solidFill>
                  <a:srgbClr val="DD6753"/>
                </a:solidFill>
                <a:latin typeface="Century Gothic"/>
                <a:ea typeface="Century Gothic"/>
                <a:cs typeface="Century Gothic"/>
                <a:sym typeface="Century Gothic"/>
              </a:rPr>
              <a:t>гиперактивация САС</a:t>
            </a:r>
            <a:endParaRPr sz="1100"/>
          </a:p>
        </p:txBody>
      </p:sp>
      <p:sp>
        <p:nvSpPr>
          <p:cNvPr id="1494" name="Google Shape;1494;p161"/>
          <p:cNvSpPr/>
          <p:nvPr/>
        </p:nvSpPr>
        <p:spPr>
          <a:xfrm>
            <a:off x="2914795" y="2830415"/>
            <a:ext cx="2291700" cy="1114800"/>
          </a:xfrm>
          <a:prstGeom prst="downArrow">
            <a:avLst>
              <a:gd fmla="val 50000" name="adj1"/>
              <a:gd fmla="val 50000" name="adj2"/>
            </a:avLst>
          </a:prstGeom>
          <a:solidFill>
            <a:srgbClr val="D373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D3735D"/>
              </a:solidFill>
              <a:latin typeface="Calibri"/>
              <a:ea typeface="Calibri"/>
              <a:cs typeface="Calibri"/>
              <a:sym typeface="Calibri"/>
            </a:endParaRPr>
          </a:p>
        </p:txBody>
      </p:sp>
      <p:sp>
        <p:nvSpPr>
          <p:cNvPr id="1495" name="Google Shape;1495;p161"/>
          <p:cNvSpPr txBox="1"/>
          <p:nvPr/>
        </p:nvSpPr>
        <p:spPr>
          <a:xfrm>
            <a:off x="2421293" y="2937597"/>
            <a:ext cx="4352100" cy="900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DD6753"/>
              </a:buClr>
              <a:buSzPts val="2100"/>
              <a:buFont typeface="Arial"/>
              <a:buNone/>
            </a:pPr>
            <a:r>
              <a:rPr lang="ru" sz="2100">
                <a:solidFill>
                  <a:srgbClr val="DD6753"/>
                </a:solidFill>
                <a:latin typeface="Century Gothic"/>
                <a:ea typeface="Century Gothic"/>
                <a:cs typeface="Century Gothic"/>
                <a:sym typeface="Century Gothic"/>
              </a:rPr>
              <a:t>? рефл</a:t>
            </a:r>
            <a:r>
              <a:rPr lang="ru" sz="2100">
                <a:solidFill>
                  <a:schemeClr val="lt1"/>
                </a:solidFill>
                <a:latin typeface="Century Gothic"/>
                <a:ea typeface="Century Gothic"/>
                <a:cs typeface="Century Gothic"/>
                <a:sym typeface="Century Gothic"/>
              </a:rPr>
              <a:t>екс</a:t>
            </a:r>
            <a:r>
              <a:rPr lang="ru" sz="2100">
                <a:solidFill>
                  <a:srgbClr val="DD6753"/>
                </a:solidFill>
                <a:latin typeface="Century Gothic"/>
                <a:ea typeface="Century Gothic"/>
                <a:cs typeface="Century Gothic"/>
                <a:sym typeface="Century Gothic"/>
              </a:rPr>
              <a:t> </a:t>
            </a:r>
            <a:r>
              <a:rPr lang="ru" sz="2100">
                <a:solidFill>
                  <a:schemeClr val="lt1"/>
                </a:solidFill>
                <a:latin typeface="Century Gothic"/>
                <a:ea typeface="Century Gothic"/>
                <a:cs typeface="Century Gothic"/>
                <a:sym typeface="Century Gothic"/>
              </a:rPr>
              <a:t>Куш</a:t>
            </a:r>
            <a:r>
              <a:rPr lang="ru" sz="2100">
                <a:solidFill>
                  <a:srgbClr val="DD6753"/>
                </a:solidFill>
                <a:latin typeface="Century Gothic"/>
                <a:ea typeface="Century Gothic"/>
                <a:cs typeface="Century Gothic"/>
                <a:sym typeface="Century Gothic"/>
              </a:rPr>
              <a:t>инга</a:t>
            </a:r>
            <a:endParaRPr sz="2100">
              <a:solidFill>
                <a:srgbClr val="DD6753"/>
              </a:solidFill>
              <a:latin typeface="Century Gothic"/>
              <a:ea typeface="Century Gothic"/>
              <a:cs typeface="Century Gothic"/>
              <a:sym typeface="Century Gothic"/>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62"/>
          <p:cNvSpPr txBox="1"/>
          <p:nvPr>
            <p:ph idx="1" type="subTitle"/>
          </p:nvPr>
        </p:nvSpPr>
        <p:spPr>
          <a:xfrm>
            <a:off x="229171" y="18304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5000"/>
              <a:buNone/>
            </a:pPr>
            <a:r>
              <a:rPr lang="ru" sz="5000">
                <a:latin typeface="Century Gothic"/>
                <a:ea typeface="Century Gothic"/>
                <a:cs typeface="Century Gothic"/>
                <a:sym typeface="Century Gothic"/>
              </a:rPr>
              <a:t>Нейрогенные</a:t>
            </a:r>
            <a:endParaRPr sz="2100">
              <a:latin typeface="Century Gothic"/>
              <a:ea typeface="Century Gothic"/>
              <a:cs typeface="Century Gothic"/>
              <a:sym typeface="Century Gothic"/>
            </a:endParaRPr>
          </a:p>
        </p:txBody>
      </p:sp>
      <p:sp>
        <p:nvSpPr>
          <p:cNvPr id="1501" name="Google Shape;1501;p162"/>
          <p:cNvSpPr txBox="1"/>
          <p:nvPr/>
        </p:nvSpPr>
        <p:spPr>
          <a:xfrm>
            <a:off x="673557" y="1362918"/>
            <a:ext cx="8329800" cy="3780600"/>
          </a:xfrm>
          <a:prstGeom prst="rect">
            <a:avLst/>
          </a:prstGeom>
          <a:noFill/>
          <a:ln>
            <a:noFill/>
          </a:ln>
        </p:spPr>
        <p:txBody>
          <a:bodyPr anchorCtr="0" anchor="t" bIns="34275" lIns="68575" spcFirstLastPara="1" rIns="68575" wrap="square" tIns="34275">
            <a:noAutofit/>
          </a:bodyPr>
          <a:lstStyle/>
          <a:p>
            <a:pPr indent="-425450" lvl="0" marL="431800" marR="0" rtl="0" algn="l">
              <a:lnSpc>
                <a:spcPct val="90000"/>
              </a:lnSpc>
              <a:spcBef>
                <a:spcPts val="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любое повышение ВЧД</a:t>
            </a:r>
            <a:endParaRPr sz="1100"/>
          </a:p>
          <a:p>
            <a:pPr indent="0" lvl="2" marL="685800" marR="0" rtl="0" algn="l">
              <a:lnSpc>
                <a:spcPct val="90000"/>
              </a:lnSpc>
              <a:spcBef>
                <a:spcPts val="1900"/>
              </a:spcBef>
              <a:spcAft>
                <a:spcPts val="0"/>
              </a:spcAft>
              <a:buClr>
                <a:schemeClr val="dk1"/>
              </a:buClr>
              <a:buSzPts val="2900"/>
              <a:buFont typeface="Arial"/>
              <a:buNone/>
            </a:pPr>
            <a:r>
              <a:rPr b="0" i="0" lang="ru" sz="2900" u="none" cap="none" strike="noStrike">
                <a:solidFill>
                  <a:schemeClr val="dk1"/>
                </a:solidFill>
                <a:latin typeface="Century Gothic"/>
                <a:ea typeface="Century Gothic"/>
                <a:cs typeface="Century Gothic"/>
                <a:sym typeface="Century Gothic"/>
              </a:rPr>
              <a:t>опухоль (синдром Пенфилда), абсцесс, киста, токсоплазма, сосудистая аномалия, доброкачественная ВЧГ и пр. </a:t>
            </a:r>
            <a:endParaRPr sz="11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pic>
        <p:nvPicPr>
          <p:cNvPr id="1506" name="Google Shape;1506;p163"/>
          <p:cNvPicPr preferRelativeResize="0"/>
          <p:nvPr/>
        </p:nvPicPr>
        <p:blipFill rotWithShape="1">
          <a:blip r:embed="rId3">
            <a:alphaModFix/>
          </a:blip>
          <a:srcRect b="0" l="0" r="0" t="0"/>
          <a:stretch/>
        </p:blipFill>
        <p:spPr>
          <a:xfrm>
            <a:off x="-861646" y="0"/>
            <a:ext cx="10858502" cy="5143500"/>
          </a:xfrm>
          <a:prstGeom prst="rect">
            <a:avLst/>
          </a:prstGeom>
          <a:noFill/>
          <a:ln>
            <a:noFill/>
          </a:ln>
        </p:spPr>
      </p:pic>
      <p:sp>
        <p:nvSpPr>
          <p:cNvPr id="1507" name="Google Shape;1507;p163"/>
          <p:cNvSpPr/>
          <p:nvPr/>
        </p:nvSpPr>
        <p:spPr>
          <a:xfrm>
            <a:off x="2081534" y="3190100"/>
            <a:ext cx="19806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2100">
                <a:solidFill>
                  <a:schemeClr val="lt1"/>
                </a:solidFill>
                <a:latin typeface="Century Gothic"/>
                <a:ea typeface="Century Gothic"/>
                <a:cs typeface="Century Gothic"/>
                <a:sym typeface="Century Gothic"/>
              </a:rPr>
              <a:t>До операции</a:t>
            </a:r>
            <a:endParaRPr sz="2100">
              <a:solidFill>
                <a:schemeClr val="lt1"/>
              </a:solidFill>
              <a:latin typeface="Calibri"/>
              <a:ea typeface="Calibri"/>
              <a:cs typeface="Calibri"/>
              <a:sym typeface="Calibri"/>
            </a:endParaRPr>
          </a:p>
        </p:txBody>
      </p:sp>
      <p:sp>
        <p:nvSpPr>
          <p:cNvPr id="1508" name="Google Shape;1508;p163"/>
          <p:cNvSpPr/>
          <p:nvPr/>
        </p:nvSpPr>
        <p:spPr>
          <a:xfrm>
            <a:off x="7697474" y="3494133"/>
            <a:ext cx="9753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2100">
                <a:solidFill>
                  <a:schemeClr val="lt1"/>
                </a:solidFill>
                <a:latin typeface="Century Gothic"/>
                <a:ea typeface="Century Gothic"/>
                <a:cs typeface="Century Gothic"/>
                <a:sym typeface="Century Gothic"/>
              </a:rPr>
              <a:t>после</a:t>
            </a:r>
            <a:endParaRPr sz="21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8"/>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313" name="Google Shape;313;p38"/>
          <p:cNvSpPr txBox="1"/>
          <p:nvPr>
            <p:ph type="ctrTitle"/>
          </p:nvPr>
        </p:nvSpPr>
        <p:spPr>
          <a:xfrm>
            <a:off x="3016900" y="225720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УО</a:t>
            </a:r>
            <a:endParaRPr sz="4600">
              <a:latin typeface="Nunito"/>
              <a:ea typeface="Nunito"/>
              <a:cs typeface="Nunito"/>
              <a:sym typeface="Nunito"/>
            </a:endParaRPr>
          </a:p>
        </p:txBody>
      </p:sp>
      <p:sp>
        <p:nvSpPr>
          <p:cNvPr id="314" name="Google Shape;314;p38"/>
          <p:cNvSpPr txBox="1"/>
          <p:nvPr>
            <p:ph type="ctrTitle"/>
          </p:nvPr>
        </p:nvSpPr>
        <p:spPr>
          <a:xfrm>
            <a:off x="3016900" y="147195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ЧСС </a:t>
            </a:r>
            <a:endParaRPr sz="4600">
              <a:latin typeface="Nunito"/>
              <a:ea typeface="Nunito"/>
              <a:cs typeface="Nunito"/>
              <a:sym typeface="Nunito"/>
            </a:endParaRPr>
          </a:p>
          <a:p>
            <a:pPr indent="0" lvl="0" marL="0" rtl="0" algn="ctr">
              <a:lnSpc>
                <a:spcPct val="100000"/>
              </a:lnSpc>
              <a:spcBef>
                <a:spcPts val="0"/>
              </a:spcBef>
              <a:spcAft>
                <a:spcPts val="0"/>
              </a:spcAft>
              <a:buSzPts val="5200"/>
              <a:buNone/>
            </a:pPr>
            <a:r>
              <a:rPr lang="ru" sz="4600">
                <a:latin typeface="Nunito"/>
                <a:ea typeface="Nunito"/>
                <a:cs typeface="Nunito"/>
                <a:sym typeface="Nunito"/>
              </a:rPr>
              <a:t>х </a:t>
            </a:r>
            <a:endParaRPr sz="4600">
              <a:latin typeface="Nunito"/>
              <a:ea typeface="Nunito"/>
              <a:cs typeface="Nunito"/>
              <a:sym typeface="Nuni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64"/>
          <p:cNvSpPr txBox="1"/>
          <p:nvPr>
            <p:ph idx="1" type="subTitle"/>
          </p:nvPr>
        </p:nvSpPr>
        <p:spPr>
          <a:xfrm>
            <a:off x="229171" y="18304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400"/>
              <a:buNone/>
            </a:pPr>
            <a:r>
              <a:rPr lang="ru" sz="2400">
                <a:latin typeface="Century Gothic"/>
                <a:ea typeface="Century Gothic"/>
                <a:cs typeface="Century Gothic"/>
                <a:sym typeface="Century Gothic"/>
              </a:rPr>
              <a:t>Другие признаки повышения ВЧД (кроме гипертензии)</a:t>
            </a:r>
            <a:endParaRPr sz="800">
              <a:latin typeface="Century Gothic"/>
              <a:ea typeface="Century Gothic"/>
              <a:cs typeface="Century Gothic"/>
              <a:sym typeface="Century Gothic"/>
            </a:endParaRPr>
          </a:p>
        </p:txBody>
      </p:sp>
      <p:sp>
        <p:nvSpPr>
          <p:cNvPr id="1514" name="Google Shape;1514;p164"/>
          <p:cNvSpPr txBox="1"/>
          <p:nvPr/>
        </p:nvSpPr>
        <p:spPr>
          <a:xfrm>
            <a:off x="521702" y="1602948"/>
            <a:ext cx="8329800" cy="3780600"/>
          </a:xfrm>
          <a:prstGeom prst="rect">
            <a:avLst/>
          </a:prstGeom>
          <a:noFill/>
          <a:ln>
            <a:noFill/>
          </a:ln>
        </p:spPr>
        <p:txBody>
          <a:bodyPr anchorCtr="0" anchor="t" bIns="34275" lIns="68575" spcFirstLastPara="1" rIns="68575" wrap="square" tIns="34275">
            <a:noAutofit/>
          </a:bodyPr>
          <a:lstStyle/>
          <a:p>
            <a:pPr indent="-425450" lvl="0" marL="431800" marR="0" rtl="0" algn="l">
              <a:lnSpc>
                <a:spcPct val="90000"/>
              </a:lnSpc>
              <a:spcBef>
                <a:spcPts val="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головная боль (особенно по утрам)</a:t>
            </a:r>
            <a:endParaRPr sz="1100"/>
          </a:p>
          <a:p>
            <a:pPr indent="-425450" lvl="0" marL="431800" marR="0" rtl="0" algn="l">
              <a:lnSpc>
                <a:spcPct val="90000"/>
              </a:lnSpc>
              <a:spcBef>
                <a:spcPts val="230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отек соска зрительного нерва</a:t>
            </a:r>
            <a:endParaRPr sz="1100"/>
          </a:p>
          <a:p>
            <a:pPr indent="-241300" lvl="0" marL="431800" marR="0" rtl="0" algn="l">
              <a:lnSpc>
                <a:spcPct val="90000"/>
              </a:lnSpc>
              <a:spcBef>
                <a:spcPts val="2300"/>
              </a:spcBef>
              <a:spcAft>
                <a:spcPts val="0"/>
              </a:spcAft>
              <a:buClr>
                <a:schemeClr val="dk1"/>
              </a:buClr>
              <a:buSzPts val="3000"/>
              <a:buFont typeface="Noto Sans Symbols"/>
              <a:buNone/>
            </a:pPr>
            <a:r>
              <a:t/>
            </a:r>
            <a:endParaRPr sz="3000">
              <a:solidFill>
                <a:schemeClr val="dk1"/>
              </a:solidFill>
              <a:latin typeface="Century Gothic"/>
              <a:ea typeface="Century Gothic"/>
              <a:cs typeface="Century Gothic"/>
              <a:sym typeface="Century Gothic"/>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pic>
        <p:nvPicPr>
          <p:cNvPr descr="A photograph of a normal optic disc next to a photograph of a swollen optic disc, demonstrating what papilledema looks like." id="1519" name="Google Shape;1519;p165"/>
          <p:cNvPicPr preferRelativeResize="0"/>
          <p:nvPr/>
        </p:nvPicPr>
        <p:blipFill rotWithShape="1">
          <a:blip r:embed="rId3">
            <a:alphaModFix/>
          </a:blip>
          <a:srcRect b="0" l="0" r="0" t="0"/>
          <a:stretch/>
        </p:blipFill>
        <p:spPr>
          <a:xfrm>
            <a:off x="4" y="-231533"/>
            <a:ext cx="9144000" cy="60960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66"/>
          <p:cNvSpPr txBox="1"/>
          <p:nvPr>
            <p:ph idx="1" type="subTitle"/>
          </p:nvPr>
        </p:nvSpPr>
        <p:spPr>
          <a:xfrm>
            <a:off x="229171" y="18304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5000"/>
              <a:buNone/>
            </a:pPr>
            <a:r>
              <a:rPr lang="ru" sz="5000">
                <a:latin typeface="Century Gothic"/>
                <a:ea typeface="Century Gothic"/>
                <a:cs typeface="Century Gothic"/>
                <a:sym typeface="Century Gothic"/>
              </a:rPr>
              <a:t>Нейрогенные</a:t>
            </a:r>
            <a:endParaRPr sz="2100">
              <a:latin typeface="Century Gothic"/>
              <a:ea typeface="Century Gothic"/>
              <a:cs typeface="Century Gothic"/>
              <a:sym typeface="Century Gothic"/>
            </a:endParaRPr>
          </a:p>
        </p:txBody>
      </p:sp>
      <p:sp>
        <p:nvSpPr>
          <p:cNvPr id="1525" name="Google Shape;1525;p166"/>
          <p:cNvSpPr txBox="1"/>
          <p:nvPr/>
        </p:nvSpPr>
        <p:spPr>
          <a:xfrm>
            <a:off x="673557" y="1362918"/>
            <a:ext cx="8329800" cy="3780600"/>
          </a:xfrm>
          <a:prstGeom prst="rect">
            <a:avLst/>
          </a:prstGeom>
          <a:noFill/>
          <a:ln>
            <a:noFill/>
          </a:ln>
        </p:spPr>
        <p:txBody>
          <a:bodyPr anchorCtr="0" anchor="t" bIns="34275" lIns="68575" spcFirstLastPara="1" rIns="68575" wrap="square" tIns="34275">
            <a:noAutofit/>
          </a:bodyPr>
          <a:lstStyle/>
          <a:p>
            <a:pPr indent="-425450" lvl="0" marL="431800" marR="0" rtl="0" algn="l">
              <a:lnSpc>
                <a:spcPct val="90000"/>
              </a:lnSpc>
              <a:spcBef>
                <a:spcPts val="0"/>
              </a:spcBef>
              <a:spcAft>
                <a:spcPts val="0"/>
              </a:spcAft>
              <a:buClr>
                <a:srgbClr val="D8D8D8"/>
              </a:buClr>
              <a:buSzPts val="3300"/>
              <a:buFont typeface="Noto Sans Symbols"/>
              <a:buChar char="▪"/>
            </a:pPr>
            <a:r>
              <a:rPr lang="ru" sz="3300">
                <a:solidFill>
                  <a:srgbClr val="D8D8D8"/>
                </a:solidFill>
                <a:latin typeface="Century Gothic"/>
                <a:ea typeface="Century Gothic"/>
                <a:cs typeface="Century Gothic"/>
                <a:sym typeface="Century Gothic"/>
              </a:rPr>
              <a:t>любое повышение ВЧД</a:t>
            </a:r>
            <a:endParaRPr sz="1100"/>
          </a:p>
          <a:p>
            <a:pPr indent="-425450" lvl="0" marL="431800" marR="0" rtl="0" algn="l">
              <a:lnSpc>
                <a:spcPct val="90000"/>
              </a:lnSpc>
              <a:spcBef>
                <a:spcPts val="230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любая гипоксия мозга</a:t>
            </a:r>
            <a:endParaRPr sz="11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67"/>
          <p:cNvSpPr txBox="1"/>
          <p:nvPr>
            <p:ph idx="1" type="subTitle"/>
          </p:nvPr>
        </p:nvSpPr>
        <p:spPr>
          <a:xfrm>
            <a:off x="229171" y="221758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5400"/>
              <a:buNone/>
            </a:pPr>
            <a:r>
              <a:rPr lang="ru" sz="5400">
                <a:latin typeface="Century Gothic"/>
                <a:ea typeface="Century Gothic"/>
                <a:cs typeface="Century Gothic"/>
                <a:sym typeface="Century Gothic"/>
              </a:rPr>
              <a:t>Вернемся к задаче №2</a:t>
            </a:r>
            <a:endParaRPr sz="2400">
              <a:latin typeface="Century Gothic"/>
              <a:ea typeface="Century Gothic"/>
              <a:cs typeface="Century Gothic"/>
              <a:sym typeface="Century Gothic"/>
            </a:endParaRPr>
          </a:p>
        </p:txBody>
      </p:sp>
      <p:pic>
        <p:nvPicPr>
          <p:cNvPr id="1531" name="Google Shape;1531;p167"/>
          <p:cNvPicPr preferRelativeResize="0"/>
          <p:nvPr/>
        </p:nvPicPr>
        <p:blipFill rotWithShape="1">
          <a:blip r:embed="rId3">
            <a:alphaModFix/>
          </a:blip>
          <a:srcRect b="0" l="0" r="0" t="0"/>
          <a:stretch/>
        </p:blipFill>
        <p:spPr>
          <a:xfrm>
            <a:off x="8145821" y="194310"/>
            <a:ext cx="708619" cy="101644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68"/>
          <p:cNvSpPr txBox="1"/>
          <p:nvPr>
            <p:ph idx="1" type="subTitle"/>
          </p:nvPr>
        </p:nvSpPr>
        <p:spPr>
          <a:xfrm>
            <a:off x="231024" y="80248"/>
            <a:ext cx="8623500" cy="4838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Пациент 45 лет </a:t>
            </a:r>
            <a:endParaRPr/>
          </a:p>
          <a:p>
            <a:pPr indent="0" lvl="0" marL="0" rtl="0" algn="l">
              <a:lnSpc>
                <a:spcPct val="90000"/>
              </a:lnSpc>
              <a:spcBef>
                <a:spcPts val="800"/>
              </a:spcBef>
              <a:spcAft>
                <a:spcPts val="0"/>
              </a:spcAft>
              <a:buClr>
                <a:schemeClr val="dk1"/>
              </a:buClr>
              <a:buSzPts val="2100"/>
              <a:buNone/>
            </a:pPr>
            <a:r>
              <a:rPr b="1" lang="ru" sz="2100">
                <a:latin typeface="Century Gothic"/>
                <a:ea typeface="Century Gothic"/>
                <a:cs typeface="Century Gothic"/>
                <a:sym typeface="Century Gothic"/>
              </a:rPr>
              <a:t>жалуется</a:t>
            </a:r>
            <a:r>
              <a:rPr lang="ru" sz="2100">
                <a:latin typeface="Century Gothic"/>
                <a:ea typeface="Century Gothic"/>
                <a:cs typeface="Century Gothic"/>
                <a:sym typeface="Century Gothic"/>
              </a:rPr>
              <a:t> на выраженную усталость, сонливость днем,</a:t>
            </a:r>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также ночью ему много раз приходится ходить в туалет, при этом мочеиспускание не затруднено, объем мочи большой</a:t>
            </a:r>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у него гипертензия, лекарства в больших дозах не помогают</a:t>
            </a:r>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доктор опросил пациента подробнее и узнал, что пациент сильно храпит, родственники сообщают, что во время храпа дыхание прерывается</a:t>
            </a:r>
            <a:endParaRPr/>
          </a:p>
        </p:txBody>
      </p:sp>
      <p:pic>
        <p:nvPicPr>
          <p:cNvPr id="1537" name="Google Shape;1537;p168"/>
          <p:cNvPicPr preferRelativeResize="0"/>
          <p:nvPr/>
        </p:nvPicPr>
        <p:blipFill rotWithShape="1">
          <a:blip r:embed="rId3">
            <a:alphaModFix/>
          </a:blip>
          <a:srcRect b="0" l="0" r="0" t="0"/>
          <a:stretch/>
        </p:blipFill>
        <p:spPr>
          <a:xfrm>
            <a:off x="8145821" y="194310"/>
            <a:ext cx="708619" cy="1016442"/>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69"/>
          <p:cNvSpPr txBox="1"/>
          <p:nvPr>
            <p:ph idx="1" type="subTitle"/>
          </p:nvPr>
        </p:nvSpPr>
        <p:spPr>
          <a:xfrm>
            <a:off x="1771650" y="1668780"/>
            <a:ext cx="7082700" cy="32502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0500"/>
              <a:buNone/>
            </a:pPr>
            <a:r>
              <a:rPr lang="ru" sz="10500">
                <a:latin typeface="Century Gothic"/>
                <a:ea typeface="Century Gothic"/>
                <a:cs typeface="Century Gothic"/>
                <a:sym typeface="Century Gothic"/>
              </a:rPr>
              <a:t>СОАС</a:t>
            </a:r>
            <a:endParaRPr/>
          </a:p>
        </p:txBody>
      </p:sp>
      <p:pic>
        <p:nvPicPr>
          <p:cNvPr id="1543" name="Google Shape;1543;p169"/>
          <p:cNvPicPr preferRelativeResize="0"/>
          <p:nvPr/>
        </p:nvPicPr>
        <p:blipFill rotWithShape="1">
          <a:blip r:embed="rId3">
            <a:alphaModFix/>
          </a:blip>
          <a:srcRect b="0" l="0" r="0" t="0"/>
          <a:stretch/>
        </p:blipFill>
        <p:spPr>
          <a:xfrm>
            <a:off x="8145821" y="194310"/>
            <a:ext cx="708619" cy="1016442"/>
          </a:xfrm>
          <a:prstGeom prst="rect">
            <a:avLst/>
          </a:prstGeom>
          <a:noFill/>
          <a:ln>
            <a:noFill/>
          </a:ln>
        </p:spPr>
      </p:pic>
      <p:sp>
        <p:nvSpPr>
          <p:cNvPr id="1544" name="Google Shape;1544;p169"/>
          <p:cNvSpPr txBox="1"/>
          <p:nvPr/>
        </p:nvSpPr>
        <p:spPr>
          <a:xfrm>
            <a:off x="231024" y="4286488"/>
            <a:ext cx="9484500" cy="8571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САС гиперактивирована из-за постоянной гипоксии</a:t>
            </a:r>
            <a:endParaRPr sz="1100"/>
          </a:p>
          <a:p>
            <a:pPr indent="0" lvl="0" marL="0" marR="0" rtl="0" algn="l">
              <a:lnSpc>
                <a:spcPct val="90000"/>
              </a:lnSpc>
              <a:spcBef>
                <a:spcPts val="8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никтурия (ноктурия) из-за активации натрий-уретических пептидов</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70"/>
          <p:cNvSpPr txBox="1"/>
          <p:nvPr>
            <p:ph idx="1" type="subTitle"/>
          </p:nvPr>
        </p:nvSpPr>
        <p:spPr>
          <a:xfrm>
            <a:off x="231024" y="1623060"/>
            <a:ext cx="8623500" cy="3295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6600"/>
              <a:buNone/>
            </a:pPr>
            <a:r>
              <a:rPr lang="ru" sz="6600">
                <a:latin typeface="Century Gothic"/>
                <a:ea typeface="Century Gothic"/>
                <a:cs typeface="Century Gothic"/>
                <a:sym typeface="Century Gothic"/>
              </a:rPr>
              <a:t>Что делать?</a:t>
            </a:r>
            <a:endParaRPr/>
          </a:p>
          <a:p>
            <a:pPr indent="0" lvl="0" marL="0" rtl="0" algn="l">
              <a:lnSpc>
                <a:spcPct val="90000"/>
              </a:lnSpc>
              <a:spcBef>
                <a:spcPts val="800"/>
              </a:spcBef>
              <a:spcAft>
                <a:spcPts val="0"/>
              </a:spcAft>
              <a:buClr>
                <a:schemeClr val="dk1"/>
              </a:buClr>
              <a:buSzPts val="6600"/>
              <a:buNone/>
            </a:pPr>
            <a:r>
              <a:t/>
            </a:r>
            <a:endParaRPr sz="6600">
              <a:latin typeface="Century Gothic"/>
              <a:ea typeface="Century Gothic"/>
              <a:cs typeface="Century Gothic"/>
              <a:sym typeface="Century Gothic"/>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pic>
        <p:nvPicPr>
          <p:cNvPr descr="The Role of CPAP in Covid 19" id="1554" name="Google Shape;1554;p171"/>
          <p:cNvPicPr preferRelativeResize="0"/>
          <p:nvPr/>
        </p:nvPicPr>
        <p:blipFill rotWithShape="1">
          <a:blip r:embed="rId3">
            <a:alphaModFix/>
          </a:blip>
          <a:srcRect b="0" l="0" r="0" t="0"/>
          <a:stretch/>
        </p:blipFill>
        <p:spPr>
          <a:xfrm>
            <a:off x="0" y="0"/>
            <a:ext cx="9144000" cy="6099046"/>
          </a:xfrm>
          <a:prstGeom prst="rect">
            <a:avLst/>
          </a:prstGeom>
          <a:noFill/>
          <a:ln>
            <a:noFill/>
          </a:ln>
        </p:spPr>
      </p:pic>
      <p:sp>
        <p:nvSpPr>
          <p:cNvPr id="1555" name="Google Shape;1555;p171"/>
          <p:cNvSpPr/>
          <p:nvPr/>
        </p:nvSpPr>
        <p:spPr>
          <a:xfrm>
            <a:off x="342236" y="227260"/>
            <a:ext cx="19332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0" lang="ru" sz="2100">
                <a:solidFill>
                  <a:schemeClr val="lt1"/>
                </a:solidFill>
                <a:latin typeface="Arial"/>
                <a:ea typeface="Arial"/>
                <a:cs typeface="Arial"/>
                <a:sym typeface="Arial"/>
              </a:rPr>
              <a:t>CPAP терапия</a:t>
            </a:r>
            <a:endParaRPr sz="2100">
              <a:solidFill>
                <a:schemeClr val="lt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72"/>
          <p:cNvSpPr txBox="1"/>
          <p:nvPr>
            <p:ph idx="1" type="subTitle"/>
          </p:nvPr>
        </p:nvSpPr>
        <p:spPr>
          <a:xfrm>
            <a:off x="1140443" y="1782439"/>
            <a:ext cx="6858000" cy="12417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Клиническая задача №3</a:t>
            </a:r>
            <a:endParaRPr sz="6000">
              <a:latin typeface="Century Gothic"/>
              <a:ea typeface="Century Gothic"/>
              <a:cs typeface="Century Gothic"/>
              <a:sym typeface="Century Gothic"/>
            </a:endParaRPr>
          </a:p>
        </p:txBody>
      </p:sp>
      <p:pic>
        <p:nvPicPr>
          <p:cNvPr id="1561" name="Google Shape;1561;p172"/>
          <p:cNvPicPr preferRelativeResize="0"/>
          <p:nvPr/>
        </p:nvPicPr>
        <p:blipFill rotWithShape="1">
          <a:blip r:embed="rId3">
            <a:alphaModFix/>
          </a:blip>
          <a:srcRect b="0" l="0" r="0" t="0"/>
          <a:stretch/>
        </p:blipFill>
        <p:spPr>
          <a:xfrm>
            <a:off x="229605" y="321248"/>
            <a:ext cx="1417237" cy="219373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73"/>
          <p:cNvSpPr txBox="1"/>
          <p:nvPr>
            <p:ph idx="1" type="subTitle"/>
          </p:nvPr>
        </p:nvSpPr>
        <p:spPr>
          <a:xfrm>
            <a:off x="231024" y="80248"/>
            <a:ext cx="8623500" cy="4838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Пациентка 20 лет </a:t>
            </a:r>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на профилактическом приеме,</a:t>
            </a:r>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b="1" lang="ru" sz="2100">
                <a:latin typeface="Century Gothic"/>
                <a:ea typeface="Century Gothic"/>
                <a:cs typeface="Century Gothic"/>
                <a:sym typeface="Century Gothic"/>
              </a:rPr>
              <a:t>Физикальное обследование:</a:t>
            </a:r>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низкий рост, вальгусная деформация локтевых суставов («с» на рисунке), на коже много невусов</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давление 145/95</a:t>
            </a:r>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давление на руках выше, чем на ногах</a:t>
            </a:r>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p:txBody>
      </p:sp>
      <p:pic>
        <p:nvPicPr>
          <p:cNvPr descr="Elbow Carrying Angle | Signs - MedSchool" id="1567" name="Google Shape;1567;p173"/>
          <p:cNvPicPr preferRelativeResize="0"/>
          <p:nvPr/>
        </p:nvPicPr>
        <p:blipFill rotWithShape="1">
          <a:blip r:embed="rId3">
            <a:alphaModFix/>
          </a:blip>
          <a:srcRect b="0" l="0" r="0" t="0"/>
          <a:stretch/>
        </p:blipFill>
        <p:spPr>
          <a:xfrm>
            <a:off x="5535359" y="-148590"/>
            <a:ext cx="3319081" cy="28664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9"/>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321" name="Google Shape;321;p39"/>
          <p:cNvSpPr txBox="1"/>
          <p:nvPr>
            <p:ph type="ctrTitle"/>
          </p:nvPr>
        </p:nvSpPr>
        <p:spPr>
          <a:xfrm>
            <a:off x="3016900" y="225720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УО</a:t>
            </a:r>
            <a:endParaRPr sz="4600">
              <a:latin typeface="Nunito"/>
              <a:ea typeface="Nunito"/>
              <a:cs typeface="Nunito"/>
              <a:sym typeface="Nunit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pic>
        <p:nvPicPr>
          <p:cNvPr descr="Adolescent with Turner syndrome. Note the phenotypic features, including ptosis, down slanting palpebral fissures, micrognathia, low set and posteriorly rotated ears, low posterior hairline, and pigmented nevi. Figure courtesy of Erica Eugster, M.D. " id="1573" name="Google Shape;1573;p174"/>
          <p:cNvPicPr preferRelativeResize="0"/>
          <p:nvPr/>
        </p:nvPicPr>
        <p:blipFill rotWithShape="1">
          <a:blip r:embed="rId3">
            <a:alphaModFix/>
          </a:blip>
          <a:srcRect b="0" l="0" r="0" t="0"/>
          <a:stretch/>
        </p:blipFill>
        <p:spPr>
          <a:xfrm>
            <a:off x="-1" y="0"/>
            <a:ext cx="6788780" cy="5143499"/>
          </a:xfrm>
          <a:prstGeom prst="rect">
            <a:avLst/>
          </a:prstGeom>
          <a:noFill/>
          <a:ln>
            <a:noFill/>
          </a:ln>
        </p:spPr>
      </p:pic>
      <p:sp>
        <p:nvSpPr>
          <p:cNvPr id="1574" name="Google Shape;1574;p174"/>
          <p:cNvSpPr/>
          <p:nvPr/>
        </p:nvSpPr>
        <p:spPr>
          <a:xfrm>
            <a:off x="6864980" y="1221671"/>
            <a:ext cx="2210100" cy="15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1400">
                <a:solidFill>
                  <a:schemeClr val="dk1"/>
                </a:solidFill>
                <a:latin typeface="Century Gothic"/>
                <a:ea typeface="Century Gothic"/>
                <a:cs typeface="Century Gothic"/>
                <a:sym typeface="Century Gothic"/>
              </a:rPr>
              <a:t>Пример </a:t>
            </a:r>
            <a:endParaRPr sz="1100"/>
          </a:p>
          <a:p>
            <a:pPr indent="0" lvl="0" marL="0" marR="0" rtl="0" algn="l">
              <a:spcBef>
                <a:spcPts val="0"/>
              </a:spcBef>
              <a:spcAft>
                <a:spcPts val="0"/>
              </a:spcAft>
              <a:buNone/>
            </a:pPr>
            <a:r>
              <a:rPr lang="ru" sz="1400">
                <a:solidFill>
                  <a:schemeClr val="dk1"/>
                </a:solidFill>
                <a:latin typeface="Century Gothic"/>
                <a:ea typeface="Century Gothic"/>
                <a:cs typeface="Century Gothic"/>
                <a:sym typeface="Century Gothic"/>
              </a:rPr>
              <a:t>невусов</a:t>
            </a:r>
            <a:endParaRPr sz="14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4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ru" sz="1400">
                <a:solidFill>
                  <a:schemeClr val="dk1"/>
                </a:solidFill>
                <a:latin typeface="Century Gothic"/>
                <a:ea typeface="Century Gothic"/>
                <a:cs typeface="Century Gothic"/>
                <a:sym typeface="Century Gothic"/>
              </a:rPr>
              <a:t>Еще виден эпикант,</a:t>
            </a:r>
            <a:endParaRPr sz="1100"/>
          </a:p>
          <a:p>
            <a:pPr indent="0" lvl="0" marL="0" marR="0" rtl="0" algn="l">
              <a:spcBef>
                <a:spcPts val="0"/>
              </a:spcBef>
              <a:spcAft>
                <a:spcPts val="0"/>
              </a:spcAft>
              <a:buNone/>
            </a:pPr>
            <a:r>
              <a:rPr lang="ru" sz="1400">
                <a:solidFill>
                  <a:schemeClr val="dk1"/>
                </a:solidFill>
                <a:latin typeface="Century Gothic"/>
                <a:ea typeface="Century Gothic"/>
                <a:cs typeface="Century Gothic"/>
                <a:sym typeface="Century Gothic"/>
              </a:rPr>
              <a:t>низко посаженные уши</a:t>
            </a:r>
            <a:endParaRPr sz="1100"/>
          </a:p>
          <a:p>
            <a:pPr indent="0" lvl="0" marL="0" marR="0" rtl="0" algn="l">
              <a:spcBef>
                <a:spcPts val="0"/>
              </a:spcBef>
              <a:spcAft>
                <a:spcPts val="0"/>
              </a:spcAft>
              <a:buNone/>
            </a:pPr>
            <a:r>
              <a:rPr lang="ru" sz="1400">
                <a:solidFill>
                  <a:schemeClr val="dk1"/>
                </a:solidFill>
                <a:latin typeface="Century Gothic"/>
                <a:ea typeface="Century Gothic"/>
                <a:cs typeface="Century Gothic"/>
                <a:sym typeface="Century Gothic"/>
              </a:rPr>
              <a:t>низкая линия роста </a:t>
            </a:r>
            <a:endParaRPr sz="1100"/>
          </a:p>
          <a:p>
            <a:pPr indent="0" lvl="0" marL="0" marR="0" rtl="0" algn="l">
              <a:spcBef>
                <a:spcPts val="0"/>
              </a:spcBef>
              <a:spcAft>
                <a:spcPts val="0"/>
              </a:spcAft>
              <a:buNone/>
            </a:pPr>
            <a:r>
              <a:rPr lang="ru" sz="1400">
                <a:solidFill>
                  <a:schemeClr val="dk1"/>
                </a:solidFill>
                <a:latin typeface="Century Gothic"/>
                <a:ea typeface="Century Gothic"/>
                <a:cs typeface="Century Gothic"/>
                <a:sym typeface="Century Gothic"/>
              </a:rPr>
              <a:t>волос сзади</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75"/>
          <p:cNvSpPr txBox="1"/>
          <p:nvPr>
            <p:ph idx="1" type="subTitle"/>
          </p:nvPr>
        </p:nvSpPr>
        <p:spPr>
          <a:xfrm>
            <a:off x="469882" y="753738"/>
            <a:ext cx="7212300" cy="3765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3000"/>
              <a:buNone/>
            </a:pPr>
            <a:r>
              <a:rPr lang="ru" sz="3000">
                <a:latin typeface="Century Gothic"/>
                <a:ea typeface="Century Gothic"/>
                <a:cs typeface="Century Gothic"/>
                <a:sym typeface="Century Gothic"/>
              </a:rPr>
              <a:t>Мы уже проходили такую нозологию</a:t>
            </a:r>
            <a:endParaRPr/>
          </a:p>
          <a:p>
            <a:pPr indent="0" lvl="0" marL="0" rtl="0" algn="l">
              <a:lnSpc>
                <a:spcPct val="90000"/>
              </a:lnSpc>
              <a:spcBef>
                <a:spcPts val="800"/>
              </a:spcBef>
              <a:spcAft>
                <a:spcPts val="0"/>
              </a:spcAft>
              <a:buClr>
                <a:schemeClr val="dk1"/>
              </a:buClr>
              <a:buSzPts val="3000"/>
              <a:buNone/>
            </a:pPr>
            <a:r>
              <a:rPr lang="ru" sz="3000">
                <a:latin typeface="Century Gothic"/>
                <a:ea typeface="Century Gothic"/>
                <a:cs typeface="Century Gothic"/>
                <a:sym typeface="Century Gothic"/>
              </a:rPr>
              <a:t>в 1 рубежном контроле</a:t>
            </a:r>
            <a:endParaRPr/>
          </a:p>
          <a:p>
            <a:pPr indent="0" lvl="0" marL="0" rtl="0" algn="l">
              <a:lnSpc>
                <a:spcPct val="90000"/>
              </a:lnSpc>
              <a:spcBef>
                <a:spcPts val="800"/>
              </a:spcBef>
              <a:spcAft>
                <a:spcPts val="0"/>
              </a:spcAft>
              <a:buClr>
                <a:schemeClr val="dk1"/>
              </a:buClr>
              <a:buSzPts val="3000"/>
              <a:buNone/>
            </a:pPr>
            <a:r>
              <a:t/>
            </a:r>
            <a:endParaRPr sz="30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3000"/>
              <a:buNone/>
            </a:pPr>
            <a:r>
              <a:t/>
            </a:r>
            <a:endParaRPr sz="30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3000"/>
              <a:buNone/>
            </a:pPr>
            <a:r>
              <a:rPr lang="ru" sz="3000">
                <a:latin typeface="Century Gothic"/>
                <a:ea typeface="Century Gothic"/>
                <a:cs typeface="Century Gothic"/>
                <a:sym typeface="Century Gothic"/>
              </a:rPr>
              <a:t>почему тут гипертензия?</a:t>
            </a:r>
            <a:endParaRPr/>
          </a:p>
          <a:p>
            <a:pPr indent="0" lvl="0" marL="0" rtl="0" algn="l">
              <a:lnSpc>
                <a:spcPct val="90000"/>
              </a:lnSpc>
              <a:spcBef>
                <a:spcPts val="800"/>
              </a:spcBef>
              <a:spcAft>
                <a:spcPts val="0"/>
              </a:spcAft>
              <a:buClr>
                <a:schemeClr val="dk1"/>
              </a:buClr>
              <a:buSzPts val="3000"/>
              <a:buNone/>
            </a:pPr>
            <a:r>
              <a:t/>
            </a:r>
            <a:endParaRPr sz="3000">
              <a:latin typeface="Century Gothic"/>
              <a:ea typeface="Century Gothic"/>
              <a:cs typeface="Century Gothic"/>
              <a:sym typeface="Century Gothic"/>
            </a:endParaRPr>
          </a:p>
          <a:p>
            <a:pPr indent="0" lvl="0" marL="0" rtl="0" algn="l">
              <a:lnSpc>
                <a:spcPct val="90000"/>
              </a:lnSpc>
              <a:spcBef>
                <a:spcPts val="800"/>
              </a:spcBef>
              <a:spcAft>
                <a:spcPts val="0"/>
              </a:spcAft>
              <a:buClr>
                <a:srgbClr val="D8D8D8"/>
              </a:buClr>
              <a:buSzPts val="3000"/>
              <a:buNone/>
            </a:pPr>
            <a:r>
              <a:rPr lang="ru" sz="3000">
                <a:solidFill>
                  <a:srgbClr val="D8D8D8"/>
                </a:solidFill>
                <a:latin typeface="Century Gothic"/>
                <a:ea typeface="Century Gothic"/>
                <a:cs typeface="Century Gothic"/>
                <a:sym typeface="Century Gothic"/>
              </a:rPr>
              <a:t>ответ мы вспомним позже</a:t>
            </a:r>
            <a:endParaRPr/>
          </a:p>
          <a:p>
            <a:pPr indent="0" lvl="0" marL="0" rtl="0" algn="l">
              <a:lnSpc>
                <a:spcPct val="90000"/>
              </a:lnSpc>
              <a:spcBef>
                <a:spcPts val="800"/>
              </a:spcBef>
              <a:spcAft>
                <a:spcPts val="0"/>
              </a:spcAft>
              <a:buClr>
                <a:schemeClr val="dk1"/>
              </a:buClr>
              <a:buSzPts val="3000"/>
              <a:buNone/>
            </a:pPr>
            <a:r>
              <a:t/>
            </a:r>
            <a:endParaRPr sz="30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3000"/>
              <a:buNone/>
            </a:pPr>
            <a:r>
              <a:t/>
            </a:r>
            <a:endParaRPr sz="30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3000"/>
              <a:buNone/>
            </a:pPr>
            <a:r>
              <a:t/>
            </a:r>
            <a:endParaRPr sz="30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3000"/>
              <a:buNone/>
            </a:pPr>
            <a:r>
              <a:t/>
            </a:r>
            <a:endParaRPr sz="3000">
              <a:latin typeface="Century Gothic"/>
              <a:ea typeface="Century Gothic"/>
              <a:cs typeface="Century Gothic"/>
              <a:sym typeface="Century Gothic"/>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76"/>
          <p:cNvSpPr txBox="1"/>
          <p:nvPr>
            <p:ph idx="1" type="subTitle"/>
          </p:nvPr>
        </p:nvSpPr>
        <p:spPr>
          <a:xfrm>
            <a:off x="288174" y="57388"/>
            <a:ext cx="7950000" cy="5003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Виды:</a:t>
            </a:r>
            <a:endParaRPr/>
          </a:p>
          <a:p>
            <a:pPr indent="0" lvl="0" marL="0" rtl="0" algn="l">
              <a:lnSpc>
                <a:spcPct val="90000"/>
              </a:lnSpc>
              <a:spcBef>
                <a:spcPts val="800"/>
              </a:spcBef>
              <a:spcAft>
                <a:spcPts val="0"/>
              </a:spcAft>
              <a:buClr>
                <a:schemeClr val="dk1"/>
              </a:buClr>
              <a:buSzPts val="1800"/>
              <a:buNone/>
            </a:pPr>
            <a:r>
              <a:t/>
            </a:r>
            <a:endParaRPr>
              <a:latin typeface="Century Gothic"/>
              <a:ea typeface="Century Gothic"/>
              <a:cs typeface="Century Gothic"/>
              <a:sym typeface="Century Gothic"/>
            </a:endParaRPr>
          </a:p>
          <a:p>
            <a:pPr indent="-1028700" lvl="0" marL="1028700" rtl="0" algn="l">
              <a:lnSpc>
                <a:spcPct val="90000"/>
              </a:lnSpc>
              <a:spcBef>
                <a:spcPts val="0"/>
              </a:spcBef>
              <a:spcAft>
                <a:spcPts val="0"/>
              </a:spcAft>
              <a:buClr>
                <a:schemeClr val="dk1"/>
              </a:buClr>
              <a:buSzPts val="3000"/>
              <a:buAutoNum type="arabicPeriod"/>
            </a:pPr>
            <a:r>
              <a:rPr lang="ru" sz="3000">
                <a:latin typeface="Century Gothic"/>
                <a:ea typeface="Century Gothic"/>
                <a:cs typeface="Century Gothic"/>
                <a:sym typeface="Century Gothic"/>
              </a:rPr>
              <a:t>почечные </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нейрогенные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гемодинамические </a:t>
            </a:r>
            <a:br>
              <a:rPr lang="ru" sz="3000">
                <a:latin typeface="Century Gothic"/>
                <a:ea typeface="Century Gothic"/>
                <a:cs typeface="Century Gothic"/>
                <a:sym typeface="Century Gothic"/>
              </a:rPr>
            </a:br>
            <a:r>
              <a:rPr lang="ru" sz="3000">
                <a:latin typeface="Century Gothic"/>
                <a:ea typeface="Century Gothic"/>
                <a:cs typeface="Century Gothic"/>
                <a:sym typeface="Century Gothic"/>
              </a:rPr>
              <a:t>(сердечно-сосудистые)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эндокринные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лекарственные и токсические</a:t>
            </a:r>
            <a:endParaRPr/>
          </a:p>
          <a:p>
            <a:pPr indent="0" lvl="0" marL="0" rtl="0" algn="l">
              <a:lnSpc>
                <a:spcPct val="90000"/>
              </a:lnSpc>
              <a:spcBef>
                <a:spcPts val="1500"/>
              </a:spcBef>
              <a:spcAft>
                <a:spcPts val="0"/>
              </a:spcAft>
              <a:buClr>
                <a:schemeClr val="dk1"/>
              </a:buClr>
              <a:buSzPts val="3000"/>
              <a:buNone/>
            </a:pPr>
            <a:r>
              <a:rPr lang="ru" sz="3000">
                <a:latin typeface="Century Gothic"/>
                <a:ea typeface="Century Gothic"/>
                <a:cs typeface="Century Gothic"/>
                <a:sym typeface="Century Gothic"/>
              </a:rPr>
              <a:t> 		и др.</a:t>
            </a:r>
            <a:endParaRPr/>
          </a:p>
          <a:p>
            <a:pPr indent="-381000" lvl="0" marL="558800" rtl="0" algn="l">
              <a:lnSpc>
                <a:spcPct val="90000"/>
              </a:lnSpc>
              <a:spcBef>
                <a:spcPts val="2300"/>
              </a:spcBef>
              <a:spcAft>
                <a:spcPts val="0"/>
              </a:spcAft>
              <a:buClr>
                <a:schemeClr val="dk1"/>
              </a:buClr>
              <a:buSzPts val="2700"/>
              <a:buNone/>
            </a:pPr>
            <a:r>
              <a:t/>
            </a:r>
            <a:endParaRPr sz="2700">
              <a:latin typeface="Century Gothic"/>
              <a:ea typeface="Century Gothic"/>
              <a:cs typeface="Century Gothic"/>
              <a:sym typeface="Century Gothic"/>
            </a:endParaRPr>
          </a:p>
        </p:txBody>
      </p:sp>
      <p:pic>
        <p:nvPicPr>
          <p:cNvPr id="1585" name="Google Shape;1585;p176"/>
          <p:cNvPicPr preferRelativeResize="0"/>
          <p:nvPr/>
        </p:nvPicPr>
        <p:blipFill rotWithShape="1">
          <a:blip r:embed="rId3">
            <a:alphaModFix/>
          </a:blip>
          <a:srcRect b="0" l="0" r="0" t="0"/>
          <a:stretch/>
        </p:blipFill>
        <p:spPr>
          <a:xfrm>
            <a:off x="3342398" y="1112578"/>
            <a:ext cx="760972" cy="681363"/>
          </a:xfrm>
          <a:prstGeom prst="rect">
            <a:avLst/>
          </a:prstGeom>
          <a:noFill/>
          <a:ln>
            <a:noFill/>
          </a:ln>
        </p:spPr>
      </p:pic>
      <p:pic>
        <p:nvPicPr>
          <p:cNvPr id="1586" name="Google Shape;1586;p176"/>
          <p:cNvPicPr preferRelativeResize="0"/>
          <p:nvPr/>
        </p:nvPicPr>
        <p:blipFill rotWithShape="1">
          <a:blip r:embed="rId3">
            <a:alphaModFix/>
          </a:blip>
          <a:srcRect b="0" l="0" r="0" t="0"/>
          <a:stretch/>
        </p:blipFill>
        <p:spPr>
          <a:xfrm>
            <a:off x="4103370" y="1739647"/>
            <a:ext cx="760972" cy="681363"/>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77"/>
          <p:cNvSpPr txBox="1"/>
          <p:nvPr>
            <p:ph idx="1" type="subTitle"/>
          </p:nvPr>
        </p:nvSpPr>
        <p:spPr>
          <a:xfrm>
            <a:off x="229171" y="18304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5000"/>
              <a:buNone/>
            </a:pPr>
            <a:r>
              <a:rPr lang="ru" sz="5000">
                <a:latin typeface="Century Gothic"/>
                <a:ea typeface="Century Gothic"/>
                <a:cs typeface="Century Gothic"/>
                <a:sym typeface="Century Gothic"/>
              </a:rPr>
              <a:t>Гемодинамические</a:t>
            </a:r>
            <a:endParaRPr sz="2100">
              <a:latin typeface="Century Gothic"/>
              <a:ea typeface="Century Gothic"/>
              <a:cs typeface="Century Gothic"/>
              <a:sym typeface="Century Gothic"/>
            </a:endParaRPr>
          </a:p>
        </p:txBody>
      </p:sp>
      <p:sp>
        <p:nvSpPr>
          <p:cNvPr id="1592" name="Google Shape;1592;p177"/>
          <p:cNvSpPr txBox="1"/>
          <p:nvPr/>
        </p:nvSpPr>
        <p:spPr>
          <a:xfrm>
            <a:off x="673557" y="1362918"/>
            <a:ext cx="8329800" cy="3780600"/>
          </a:xfrm>
          <a:prstGeom prst="rect">
            <a:avLst/>
          </a:prstGeom>
          <a:noFill/>
          <a:ln>
            <a:noFill/>
          </a:ln>
        </p:spPr>
        <p:txBody>
          <a:bodyPr anchorCtr="0" anchor="t" bIns="34275" lIns="68575" spcFirstLastPara="1" rIns="68575" wrap="square" tIns="34275">
            <a:noAutofit/>
          </a:bodyPr>
          <a:lstStyle/>
          <a:p>
            <a:pPr indent="-425450" lvl="0" marL="431800" marR="0" rtl="0" algn="l">
              <a:lnSpc>
                <a:spcPct val="90000"/>
              </a:lnSpc>
              <a:spcBef>
                <a:spcPts val="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болезни сердца</a:t>
            </a:r>
            <a:endParaRPr sz="1100"/>
          </a:p>
          <a:p>
            <a:pPr indent="-425450" lvl="0" marL="431800" marR="0" rtl="0" algn="l">
              <a:lnSpc>
                <a:spcPct val="90000"/>
              </a:lnSpc>
              <a:spcBef>
                <a:spcPts val="230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болезни сосудов</a:t>
            </a:r>
            <a:endParaRPr sz="11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78"/>
          <p:cNvSpPr txBox="1"/>
          <p:nvPr>
            <p:ph idx="1" type="subTitle"/>
          </p:nvPr>
        </p:nvSpPr>
        <p:spPr>
          <a:xfrm>
            <a:off x="229171" y="18304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5000"/>
              <a:buNone/>
            </a:pPr>
            <a:r>
              <a:rPr lang="ru" sz="5000">
                <a:latin typeface="Century Gothic"/>
                <a:ea typeface="Century Gothic"/>
                <a:cs typeface="Century Gothic"/>
                <a:sym typeface="Century Gothic"/>
              </a:rPr>
              <a:t>Гемодинамические</a:t>
            </a:r>
            <a:endParaRPr sz="2100">
              <a:latin typeface="Century Gothic"/>
              <a:ea typeface="Century Gothic"/>
              <a:cs typeface="Century Gothic"/>
              <a:sym typeface="Century Gothic"/>
            </a:endParaRPr>
          </a:p>
        </p:txBody>
      </p:sp>
      <p:sp>
        <p:nvSpPr>
          <p:cNvPr id="1598" name="Google Shape;1598;p178"/>
          <p:cNvSpPr txBox="1"/>
          <p:nvPr/>
        </p:nvSpPr>
        <p:spPr>
          <a:xfrm>
            <a:off x="673557" y="1362918"/>
            <a:ext cx="8329800" cy="3780600"/>
          </a:xfrm>
          <a:prstGeom prst="rect">
            <a:avLst/>
          </a:prstGeom>
          <a:noFill/>
          <a:ln>
            <a:noFill/>
          </a:ln>
        </p:spPr>
        <p:txBody>
          <a:bodyPr anchorCtr="0" anchor="t" bIns="34275" lIns="68575" spcFirstLastPara="1" rIns="68575" wrap="square" tIns="34275">
            <a:noAutofit/>
          </a:bodyPr>
          <a:lstStyle/>
          <a:p>
            <a:pPr indent="-425450" lvl="0" marL="431800" marR="0" rtl="0" algn="l">
              <a:lnSpc>
                <a:spcPct val="90000"/>
              </a:lnSpc>
              <a:spcBef>
                <a:spcPts val="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болезни сердца</a:t>
            </a:r>
            <a:endParaRPr sz="1100"/>
          </a:p>
          <a:p>
            <a:pPr indent="0" lvl="0" marL="0" marR="0" rtl="0" algn="l">
              <a:lnSpc>
                <a:spcPct val="90000"/>
              </a:lnSpc>
              <a:spcBef>
                <a:spcPts val="2300"/>
              </a:spcBef>
              <a:spcAft>
                <a:spcPts val="0"/>
              </a:spcAft>
              <a:buClr>
                <a:schemeClr val="dk1"/>
              </a:buClr>
              <a:buSzPts val="3300"/>
              <a:buFont typeface="Arial"/>
              <a:buNone/>
            </a:pPr>
            <a:r>
              <a:rPr lang="ru" sz="3300">
                <a:solidFill>
                  <a:schemeClr val="dk1"/>
                </a:solidFill>
                <a:latin typeface="Century Gothic"/>
                <a:ea typeface="Century Gothic"/>
                <a:cs typeface="Century Gothic"/>
                <a:sym typeface="Century Gothic"/>
              </a:rPr>
              <a:t>	</a:t>
            </a:r>
            <a:r>
              <a:rPr lang="ru" sz="2100">
                <a:solidFill>
                  <a:schemeClr val="dk1"/>
                </a:solidFill>
                <a:latin typeface="Century Gothic"/>
                <a:ea typeface="Century Gothic"/>
                <a:cs typeface="Century Gothic"/>
                <a:sym typeface="Century Gothic"/>
              </a:rPr>
              <a:t>патология клапанов и пр. </a:t>
            </a:r>
            <a:endParaRPr sz="3300">
              <a:solidFill>
                <a:schemeClr val="dk1"/>
              </a:solidFill>
              <a:latin typeface="Century Gothic"/>
              <a:ea typeface="Century Gothic"/>
              <a:cs typeface="Century Gothic"/>
              <a:sym typeface="Century Gothic"/>
            </a:endParaRPr>
          </a:p>
          <a:p>
            <a:pPr indent="-425450" lvl="0" marL="431800" marR="0" rtl="0" algn="l">
              <a:lnSpc>
                <a:spcPct val="90000"/>
              </a:lnSpc>
              <a:spcBef>
                <a:spcPts val="2300"/>
              </a:spcBef>
              <a:spcAft>
                <a:spcPts val="0"/>
              </a:spcAft>
              <a:buClr>
                <a:schemeClr val="dk1"/>
              </a:buClr>
              <a:buSzPts val="3300"/>
              <a:buFont typeface="Noto Sans Symbols"/>
              <a:buChar char="▪"/>
            </a:pPr>
            <a:r>
              <a:rPr lang="ru" sz="3300">
                <a:solidFill>
                  <a:schemeClr val="dk1"/>
                </a:solidFill>
                <a:latin typeface="Century Gothic"/>
                <a:ea typeface="Century Gothic"/>
                <a:cs typeface="Century Gothic"/>
                <a:sym typeface="Century Gothic"/>
              </a:rPr>
              <a:t>болезни сосудов</a:t>
            </a:r>
            <a:endParaRPr sz="1100"/>
          </a:p>
          <a:p>
            <a:pPr indent="0" lvl="0" marL="0" marR="0" rtl="0" algn="l">
              <a:lnSpc>
                <a:spcPct val="90000"/>
              </a:lnSpc>
              <a:spcBef>
                <a:spcPts val="2300"/>
              </a:spcBef>
              <a:spcAft>
                <a:spcPts val="0"/>
              </a:spcAft>
              <a:buClr>
                <a:schemeClr val="dk1"/>
              </a:buClr>
              <a:buSzPts val="3300"/>
              <a:buFont typeface="Arial"/>
              <a:buNone/>
            </a:pPr>
            <a:r>
              <a:rPr lang="ru" sz="3300">
                <a:solidFill>
                  <a:schemeClr val="dk1"/>
                </a:solidFill>
                <a:latin typeface="Century Gothic"/>
                <a:ea typeface="Century Gothic"/>
                <a:cs typeface="Century Gothic"/>
                <a:sym typeface="Century Gothic"/>
              </a:rPr>
              <a:t>	</a:t>
            </a:r>
            <a:r>
              <a:rPr lang="ru" sz="2100">
                <a:solidFill>
                  <a:schemeClr val="dk1"/>
                </a:solidFill>
                <a:latin typeface="Century Gothic"/>
                <a:ea typeface="Century Gothic"/>
                <a:cs typeface="Century Gothic"/>
                <a:sym typeface="Century Gothic"/>
              </a:rPr>
              <a:t>коарктация аорты</a:t>
            </a:r>
            <a:endParaRPr sz="1100"/>
          </a:p>
          <a:p>
            <a:pPr indent="0" lvl="0" marL="0" marR="0" rtl="0" algn="l">
              <a:lnSpc>
                <a:spcPct val="90000"/>
              </a:lnSpc>
              <a:spcBef>
                <a:spcPts val="2300"/>
              </a:spcBef>
              <a:spcAft>
                <a:spcPts val="0"/>
              </a:spcAft>
              <a:buClr>
                <a:schemeClr val="dk1"/>
              </a:buClr>
              <a:buSzPts val="2100"/>
              <a:buFont typeface="Arial"/>
              <a:buNone/>
            </a:pPr>
            <a:r>
              <a:rPr lang="ru" sz="2100">
                <a:solidFill>
                  <a:schemeClr val="dk1"/>
                </a:solidFill>
                <a:latin typeface="Century Gothic"/>
                <a:ea typeface="Century Gothic"/>
                <a:cs typeface="Century Gothic"/>
                <a:sym typeface="Century Gothic"/>
              </a:rPr>
              <a:t>	васкулиты крупных сосудов: </a:t>
            </a:r>
            <a:br>
              <a:rPr lang="ru" sz="2100">
                <a:solidFill>
                  <a:schemeClr val="dk1"/>
                </a:solidFill>
                <a:latin typeface="Century Gothic"/>
                <a:ea typeface="Century Gothic"/>
                <a:cs typeface="Century Gothic"/>
                <a:sym typeface="Century Gothic"/>
              </a:rPr>
            </a:br>
            <a:r>
              <a:rPr lang="ru" sz="2100">
                <a:solidFill>
                  <a:schemeClr val="dk1"/>
                </a:solidFill>
                <a:latin typeface="Century Gothic"/>
                <a:ea typeface="Century Gothic"/>
                <a:cs typeface="Century Gothic"/>
                <a:sym typeface="Century Gothic"/>
              </a:rPr>
              <a:t>	Такаясу, гигантоклеточный артериит и пр.</a:t>
            </a:r>
            <a:endParaRPr sz="21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3300"/>
              <a:buFont typeface="Arial"/>
              <a:buNone/>
            </a:pPr>
            <a:r>
              <a:t/>
            </a:r>
            <a:endParaRPr sz="3300">
              <a:solidFill>
                <a:schemeClr val="dk1"/>
              </a:solidFill>
              <a:latin typeface="Century Gothic"/>
              <a:ea typeface="Century Gothic"/>
              <a:cs typeface="Century Gothic"/>
              <a:sym typeface="Century Gothic"/>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pic>
        <p:nvPicPr>
          <p:cNvPr id="1603" name="Google Shape;1603;p179"/>
          <p:cNvPicPr preferRelativeResize="0"/>
          <p:nvPr/>
        </p:nvPicPr>
        <p:blipFill rotWithShape="1">
          <a:blip r:embed="rId3">
            <a:alphaModFix/>
          </a:blip>
          <a:srcRect b="0" l="0" r="0" t="0"/>
          <a:stretch/>
        </p:blipFill>
        <p:spPr>
          <a:xfrm>
            <a:off x="3517894" y="0"/>
            <a:ext cx="5626105" cy="5152033"/>
          </a:xfrm>
          <a:prstGeom prst="rect">
            <a:avLst/>
          </a:prstGeom>
          <a:noFill/>
          <a:ln>
            <a:noFill/>
          </a:ln>
        </p:spPr>
      </p:pic>
      <p:sp>
        <p:nvSpPr>
          <p:cNvPr id="1604" name="Google Shape;1604;p179"/>
          <p:cNvSpPr/>
          <p:nvPr/>
        </p:nvSpPr>
        <p:spPr>
          <a:xfrm>
            <a:off x="91440" y="237686"/>
            <a:ext cx="4572000" cy="4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1400">
                <a:solidFill>
                  <a:schemeClr val="dk1"/>
                </a:solidFill>
                <a:latin typeface="Century Gothic"/>
                <a:ea typeface="Century Gothic"/>
                <a:cs typeface="Century Gothic"/>
                <a:sym typeface="Century Gothic"/>
              </a:rPr>
              <a:t>васкулиты крупных сосудов: </a:t>
            </a:r>
            <a:br>
              <a:rPr lang="ru" sz="1400">
                <a:solidFill>
                  <a:schemeClr val="dk1"/>
                </a:solidFill>
                <a:latin typeface="Century Gothic"/>
                <a:ea typeface="Century Gothic"/>
                <a:cs typeface="Century Gothic"/>
                <a:sym typeface="Century Gothic"/>
              </a:rPr>
            </a:br>
            <a:r>
              <a:rPr lang="ru" sz="1400">
                <a:solidFill>
                  <a:schemeClr val="dk1"/>
                </a:solidFill>
                <a:latin typeface="Century Gothic"/>
                <a:ea typeface="Century Gothic"/>
                <a:cs typeface="Century Gothic"/>
                <a:sym typeface="Century Gothic"/>
              </a:rPr>
              <a:t>Такаясу, гигантоклеточный артериит</a:t>
            </a:r>
            <a:endParaRPr sz="1400">
              <a:solidFill>
                <a:schemeClr val="dk1"/>
              </a:solidFill>
              <a:latin typeface="Century Gothic"/>
              <a:ea typeface="Century Gothic"/>
              <a:cs typeface="Century Gothic"/>
              <a:sym typeface="Century Gothic"/>
            </a:endParaRPr>
          </a:p>
        </p:txBody>
      </p:sp>
      <p:sp>
        <p:nvSpPr>
          <p:cNvPr id="1605" name="Google Shape;1605;p179"/>
          <p:cNvSpPr/>
          <p:nvPr/>
        </p:nvSpPr>
        <p:spPr>
          <a:xfrm>
            <a:off x="165735" y="1402199"/>
            <a:ext cx="3277800" cy="3070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1800">
                <a:solidFill>
                  <a:schemeClr val="dk1"/>
                </a:solidFill>
                <a:latin typeface="Century Gothic"/>
                <a:ea typeface="Century Gothic"/>
                <a:cs typeface="Century Gothic"/>
                <a:sym typeface="Century Gothic"/>
              </a:rPr>
              <a:t>Может быть разное давление </a:t>
            </a:r>
            <a:r>
              <a:rPr b="1" lang="ru" sz="1800">
                <a:solidFill>
                  <a:srgbClr val="DD6753"/>
                </a:solidFill>
                <a:latin typeface="Century Gothic"/>
                <a:ea typeface="Century Gothic"/>
                <a:cs typeface="Century Gothic"/>
                <a:sym typeface="Century Gothic"/>
              </a:rPr>
              <a:t>справа/слева</a:t>
            </a:r>
            <a:endParaRPr sz="1100"/>
          </a:p>
          <a:p>
            <a:pPr indent="0" lvl="0" marL="0" marR="0" rtl="0" algn="l">
              <a:spcBef>
                <a:spcPts val="1500"/>
              </a:spcBef>
              <a:spcAft>
                <a:spcPts val="0"/>
              </a:spcAft>
              <a:buNone/>
            </a:pPr>
            <a:r>
              <a:rPr lang="ru" sz="1800">
                <a:solidFill>
                  <a:schemeClr val="dk1"/>
                </a:solidFill>
                <a:latin typeface="Century Gothic"/>
                <a:ea typeface="Century Gothic"/>
                <a:cs typeface="Century Gothic"/>
                <a:sym typeface="Century Gothic"/>
              </a:rPr>
              <a:t>СОЭ – очень высокая (&gt; 50)</a:t>
            </a:r>
            <a:endParaRPr sz="1800">
              <a:solidFill>
                <a:schemeClr val="dk1"/>
              </a:solidFill>
              <a:latin typeface="Century Gothic"/>
              <a:ea typeface="Century Gothic"/>
              <a:cs typeface="Century Gothic"/>
              <a:sym typeface="Century Gothic"/>
            </a:endParaRPr>
          </a:p>
          <a:p>
            <a:pPr indent="0" lvl="0" marL="0" marR="0" rtl="0" algn="l">
              <a:spcBef>
                <a:spcPts val="1500"/>
              </a:spcBef>
              <a:spcAft>
                <a:spcPts val="0"/>
              </a:spcAft>
              <a:buNone/>
            </a:pPr>
            <a:r>
              <a:rPr lang="ru" sz="1800">
                <a:solidFill>
                  <a:schemeClr val="dk1"/>
                </a:solidFill>
                <a:latin typeface="Century Gothic"/>
                <a:ea typeface="Century Gothic"/>
                <a:cs typeface="Century Gothic"/>
                <a:sym typeface="Century Gothic"/>
              </a:rPr>
              <a:t>При гигантоклеточном артериите часто поражены артерии головы (боль, нарушение жевания и пр.)</a:t>
            </a:r>
            <a:endParaRPr sz="1800">
              <a:solidFill>
                <a:schemeClr val="dk1"/>
              </a:solidFill>
              <a:latin typeface="Century Gothic"/>
              <a:ea typeface="Century Gothic"/>
              <a:cs typeface="Century Gothic"/>
              <a:sym typeface="Century Gothic"/>
            </a:endParaRPr>
          </a:p>
          <a:p>
            <a:pPr indent="0" lvl="0" marL="0" marR="0" rtl="0" algn="l">
              <a:spcBef>
                <a:spcPts val="1500"/>
              </a:spcBef>
              <a:spcAft>
                <a:spcPts val="0"/>
              </a:spcAft>
              <a:buNone/>
            </a:pPr>
            <a:r>
              <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pic>
        <p:nvPicPr>
          <p:cNvPr descr="Coarctation of the Aorta (for Parents) | Nemours KidsHealth" id="1610" name="Google Shape;1610;p180"/>
          <p:cNvPicPr preferRelativeResize="0"/>
          <p:nvPr/>
        </p:nvPicPr>
        <p:blipFill rotWithShape="1">
          <a:blip r:embed="rId3">
            <a:alphaModFix/>
          </a:blip>
          <a:srcRect b="0" l="29157" r="8177" t="0"/>
          <a:stretch/>
        </p:blipFill>
        <p:spPr>
          <a:xfrm>
            <a:off x="2570536" y="0"/>
            <a:ext cx="6573465" cy="6537960"/>
          </a:xfrm>
          <a:prstGeom prst="rect">
            <a:avLst/>
          </a:prstGeom>
          <a:noFill/>
          <a:ln>
            <a:noFill/>
          </a:ln>
        </p:spPr>
      </p:pic>
      <p:sp>
        <p:nvSpPr>
          <p:cNvPr id="1611" name="Google Shape;1611;p180"/>
          <p:cNvSpPr/>
          <p:nvPr/>
        </p:nvSpPr>
        <p:spPr>
          <a:xfrm>
            <a:off x="182880" y="214826"/>
            <a:ext cx="29262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3600">
                <a:solidFill>
                  <a:schemeClr val="dk1"/>
                </a:solidFill>
                <a:latin typeface="Century Gothic"/>
                <a:ea typeface="Century Gothic"/>
                <a:cs typeface="Century Gothic"/>
                <a:sym typeface="Century Gothic"/>
              </a:rPr>
              <a:t>Коарктация аорты</a:t>
            </a:r>
            <a:endParaRPr sz="3600">
              <a:solidFill>
                <a:schemeClr val="dk1"/>
              </a:solidFill>
              <a:latin typeface="Century Gothic"/>
              <a:ea typeface="Century Gothic"/>
              <a:cs typeface="Century Gothic"/>
              <a:sym typeface="Century Gothic"/>
            </a:endParaRPr>
          </a:p>
        </p:txBody>
      </p:sp>
      <p:sp>
        <p:nvSpPr>
          <p:cNvPr id="1612" name="Google Shape;1612;p180"/>
          <p:cNvSpPr/>
          <p:nvPr/>
        </p:nvSpPr>
        <p:spPr>
          <a:xfrm>
            <a:off x="3223260" y="651510"/>
            <a:ext cx="1417200" cy="740400"/>
          </a:xfrm>
          <a:prstGeom prst="rect">
            <a:avLst/>
          </a:prstGeom>
          <a:solidFill>
            <a:srgbClr val="F6F6E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pic>
        <p:nvPicPr>
          <p:cNvPr descr="Coarctation of the Aorta (for Parents) | Nemours KidsHealth" id="1617" name="Google Shape;1617;p181"/>
          <p:cNvPicPr preferRelativeResize="0"/>
          <p:nvPr/>
        </p:nvPicPr>
        <p:blipFill rotWithShape="1">
          <a:blip r:embed="rId3">
            <a:alphaModFix/>
          </a:blip>
          <a:srcRect b="0" l="29157" r="8177" t="0"/>
          <a:stretch/>
        </p:blipFill>
        <p:spPr>
          <a:xfrm>
            <a:off x="2348433" y="1694963"/>
            <a:ext cx="3869487" cy="3848587"/>
          </a:xfrm>
          <a:prstGeom prst="rect">
            <a:avLst/>
          </a:prstGeom>
          <a:noFill/>
          <a:ln>
            <a:noFill/>
          </a:ln>
        </p:spPr>
      </p:pic>
      <p:sp>
        <p:nvSpPr>
          <p:cNvPr id="1618" name="Google Shape;1618;p181"/>
          <p:cNvSpPr/>
          <p:nvPr/>
        </p:nvSpPr>
        <p:spPr>
          <a:xfrm>
            <a:off x="182880" y="214826"/>
            <a:ext cx="29262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3600">
                <a:solidFill>
                  <a:schemeClr val="dk1"/>
                </a:solidFill>
                <a:latin typeface="Century Gothic"/>
                <a:ea typeface="Century Gothic"/>
                <a:cs typeface="Century Gothic"/>
                <a:sym typeface="Century Gothic"/>
              </a:rPr>
              <a:t>Коарктация аорты</a:t>
            </a:r>
            <a:endParaRPr sz="3600">
              <a:solidFill>
                <a:schemeClr val="dk1"/>
              </a:solidFill>
              <a:latin typeface="Century Gothic"/>
              <a:ea typeface="Century Gothic"/>
              <a:cs typeface="Century Gothic"/>
              <a:sym typeface="Century Gothic"/>
            </a:endParaRPr>
          </a:p>
        </p:txBody>
      </p:sp>
      <p:sp>
        <p:nvSpPr>
          <p:cNvPr id="1619" name="Google Shape;1619;p181"/>
          <p:cNvSpPr/>
          <p:nvPr/>
        </p:nvSpPr>
        <p:spPr>
          <a:xfrm>
            <a:off x="4466091" y="329126"/>
            <a:ext cx="2926200" cy="8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2400">
                <a:solidFill>
                  <a:srgbClr val="D3735D"/>
                </a:solidFill>
                <a:latin typeface="Century Gothic"/>
                <a:ea typeface="Century Gothic"/>
                <a:cs typeface="Century Gothic"/>
                <a:sym typeface="Century Gothic"/>
              </a:rPr>
              <a:t>Тут кровоток больше</a:t>
            </a:r>
            <a:endParaRPr sz="2400">
              <a:solidFill>
                <a:srgbClr val="D3735D"/>
              </a:solidFill>
              <a:latin typeface="Century Gothic"/>
              <a:ea typeface="Century Gothic"/>
              <a:cs typeface="Century Gothic"/>
              <a:sym typeface="Century Gothic"/>
            </a:endParaRPr>
          </a:p>
        </p:txBody>
      </p:sp>
      <p:sp>
        <p:nvSpPr>
          <p:cNvPr id="1620" name="Google Shape;1620;p181"/>
          <p:cNvSpPr/>
          <p:nvPr/>
        </p:nvSpPr>
        <p:spPr>
          <a:xfrm>
            <a:off x="6217920" y="2900153"/>
            <a:ext cx="2926200" cy="8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2400">
                <a:solidFill>
                  <a:srgbClr val="D3735D"/>
                </a:solidFill>
                <a:latin typeface="Century Gothic"/>
                <a:ea typeface="Century Gothic"/>
                <a:cs typeface="Century Gothic"/>
                <a:sym typeface="Century Gothic"/>
              </a:rPr>
              <a:t>Тут кровоток меньше</a:t>
            </a:r>
            <a:endParaRPr sz="2400">
              <a:solidFill>
                <a:srgbClr val="D3735D"/>
              </a:solidFill>
              <a:latin typeface="Century Gothic"/>
              <a:ea typeface="Century Gothic"/>
              <a:cs typeface="Century Gothic"/>
              <a:sym typeface="Century Gothic"/>
            </a:endParaRPr>
          </a:p>
        </p:txBody>
      </p:sp>
      <p:sp>
        <p:nvSpPr>
          <p:cNvPr id="1621" name="Google Shape;1621;p181"/>
          <p:cNvSpPr/>
          <p:nvPr/>
        </p:nvSpPr>
        <p:spPr>
          <a:xfrm rot="5400000">
            <a:off x="5399448" y="2740724"/>
            <a:ext cx="651300" cy="850800"/>
          </a:xfrm>
          <a:prstGeom prst="downArrow">
            <a:avLst>
              <a:gd fmla="val 50000" name="adj1"/>
              <a:gd fmla="val 50000" name="adj2"/>
            </a:avLst>
          </a:prstGeom>
          <a:solidFill>
            <a:srgbClr val="DD675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22" name="Google Shape;1622;p181"/>
          <p:cNvSpPr/>
          <p:nvPr/>
        </p:nvSpPr>
        <p:spPr>
          <a:xfrm>
            <a:off x="4395559" y="1115756"/>
            <a:ext cx="651300" cy="850800"/>
          </a:xfrm>
          <a:prstGeom prst="downArrow">
            <a:avLst>
              <a:gd fmla="val 50000" name="adj1"/>
              <a:gd fmla="val 50000" name="adj2"/>
            </a:avLst>
          </a:prstGeom>
          <a:solidFill>
            <a:srgbClr val="DD675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pic>
        <p:nvPicPr>
          <p:cNvPr id="1627" name="Google Shape;1627;p182"/>
          <p:cNvPicPr preferRelativeResize="0"/>
          <p:nvPr/>
        </p:nvPicPr>
        <p:blipFill rotWithShape="1">
          <a:blip r:embed="rId3">
            <a:alphaModFix/>
          </a:blip>
          <a:srcRect b="0" l="0" r="0" t="0"/>
          <a:stretch/>
        </p:blipFill>
        <p:spPr>
          <a:xfrm>
            <a:off x="0" y="0"/>
            <a:ext cx="5749290" cy="5160653"/>
          </a:xfrm>
          <a:prstGeom prst="rect">
            <a:avLst/>
          </a:prstGeom>
          <a:noFill/>
          <a:ln>
            <a:noFill/>
          </a:ln>
        </p:spPr>
      </p:pic>
      <p:sp>
        <p:nvSpPr>
          <p:cNvPr id="1628" name="Google Shape;1628;p182"/>
          <p:cNvSpPr/>
          <p:nvPr/>
        </p:nvSpPr>
        <p:spPr>
          <a:xfrm>
            <a:off x="6000750" y="1117796"/>
            <a:ext cx="2926200" cy="3416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ru" sz="3600">
                <a:solidFill>
                  <a:schemeClr val="dk1"/>
                </a:solidFill>
                <a:latin typeface="Century Gothic"/>
                <a:ea typeface="Century Gothic"/>
                <a:cs typeface="Century Gothic"/>
                <a:sym typeface="Century Gothic"/>
              </a:rPr>
              <a:t>узурация ребер</a:t>
            </a:r>
            <a:endParaRPr sz="1100"/>
          </a:p>
          <a:p>
            <a:pPr indent="0" lvl="0" marL="0" marR="0" rtl="0" algn="l">
              <a:spcBef>
                <a:spcPts val="1500"/>
              </a:spcBef>
              <a:spcAft>
                <a:spcPts val="0"/>
              </a:spcAft>
              <a:buNone/>
            </a:pPr>
            <a:r>
              <a:t/>
            </a:r>
            <a:endParaRPr sz="3600">
              <a:solidFill>
                <a:schemeClr val="dk1"/>
              </a:solidFill>
              <a:latin typeface="Century Gothic"/>
              <a:ea typeface="Century Gothic"/>
              <a:cs typeface="Century Gothic"/>
              <a:sym typeface="Century Gothic"/>
            </a:endParaRPr>
          </a:p>
          <a:p>
            <a:pPr indent="0" lvl="0" marL="0" marR="0" rtl="0" algn="l">
              <a:spcBef>
                <a:spcPts val="1500"/>
              </a:spcBef>
              <a:spcAft>
                <a:spcPts val="0"/>
              </a:spcAft>
              <a:buNone/>
            </a:pPr>
            <a:r>
              <a:t/>
            </a:r>
            <a:endParaRPr sz="3600">
              <a:solidFill>
                <a:schemeClr val="dk1"/>
              </a:solidFill>
              <a:latin typeface="Century Gothic"/>
              <a:ea typeface="Century Gothic"/>
              <a:cs typeface="Century Gothic"/>
              <a:sym typeface="Century Gothic"/>
            </a:endParaRPr>
          </a:p>
          <a:p>
            <a:pPr indent="0" lvl="0" marL="0" marR="0" rtl="0" algn="l">
              <a:spcBef>
                <a:spcPts val="1500"/>
              </a:spcBef>
              <a:spcAft>
                <a:spcPts val="0"/>
              </a:spcAft>
              <a:buNone/>
            </a:pPr>
            <a:r>
              <a:rPr lang="ru" sz="3600">
                <a:solidFill>
                  <a:schemeClr val="dk1"/>
                </a:solidFill>
                <a:latin typeface="Century Gothic"/>
                <a:ea typeface="Century Gothic"/>
                <a:cs typeface="Century Gothic"/>
                <a:sym typeface="Century Gothic"/>
              </a:rPr>
              <a:t>почему?</a:t>
            </a:r>
            <a:endParaRPr sz="3600">
              <a:solidFill>
                <a:schemeClr val="dk1"/>
              </a:solidFill>
              <a:latin typeface="Century Gothic"/>
              <a:ea typeface="Century Gothic"/>
              <a:cs typeface="Century Gothic"/>
              <a:sym typeface="Century Gothic"/>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83"/>
          <p:cNvSpPr txBox="1"/>
          <p:nvPr>
            <p:ph idx="1" type="subTitle"/>
          </p:nvPr>
        </p:nvSpPr>
        <p:spPr>
          <a:xfrm>
            <a:off x="229171" y="2217581"/>
            <a:ext cx="8914800" cy="917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5400"/>
              <a:buNone/>
            </a:pPr>
            <a:r>
              <a:rPr lang="ru" sz="5400">
                <a:latin typeface="Century Gothic"/>
                <a:ea typeface="Century Gothic"/>
                <a:cs typeface="Century Gothic"/>
                <a:sym typeface="Century Gothic"/>
              </a:rPr>
              <a:t>Вернемся к задаче №3</a:t>
            </a:r>
            <a:endParaRPr sz="2400">
              <a:latin typeface="Century Gothic"/>
              <a:ea typeface="Century Gothic"/>
              <a:cs typeface="Century Gothic"/>
              <a:sym typeface="Century Gothic"/>
            </a:endParaRPr>
          </a:p>
        </p:txBody>
      </p:sp>
      <p:pic>
        <p:nvPicPr>
          <p:cNvPr id="1634" name="Google Shape;1634;p183"/>
          <p:cNvPicPr preferRelativeResize="0"/>
          <p:nvPr/>
        </p:nvPicPr>
        <p:blipFill rotWithShape="1">
          <a:blip r:embed="rId3">
            <a:alphaModFix/>
          </a:blip>
          <a:srcRect b="0" l="0" r="0" t="0"/>
          <a:stretch/>
        </p:blipFill>
        <p:spPr>
          <a:xfrm>
            <a:off x="8145821" y="194310"/>
            <a:ext cx="708619" cy="10164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0"/>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328" name="Google Shape;328;p40"/>
          <p:cNvSpPr txBox="1"/>
          <p:nvPr>
            <p:ph type="ctrTitle"/>
          </p:nvPr>
        </p:nvSpPr>
        <p:spPr>
          <a:xfrm>
            <a:off x="3016900" y="225720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УО</a:t>
            </a:r>
            <a:endParaRPr sz="4600">
              <a:latin typeface="Nunito"/>
              <a:ea typeface="Nunito"/>
              <a:cs typeface="Nunito"/>
              <a:sym typeface="Nunito"/>
            </a:endParaRPr>
          </a:p>
        </p:txBody>
      </p:sp>
      <p:sp>
        <p:nvSpPr>
          <p:cNvPr id="329" name="Google Shape;329;p40"/>
          <p:cNvSpPr/>
          <p:nvPr/>
        </p:nvSpPr>
        <p:spPr>
          <a:xfrm>
            <a:off x="2814125" y="2464050"/>
            <a:ext cx="1512000" cy="1515900"/>
          </a:xfrm>
          <a:prstGeom prst="bentArrow">
            <a:avLst>
              <a:gd fmla="val 25000" name="adj1"/>
              <a:gd fmla="val 25000" name="adj2"/>
              <a:gd fmla="val 37401" name="adj3"/>
              <a:gd fmla="val 43750" name="adj4"/>
            </a:avLst>
          </a:prstGeom>
          <a:solidFill>
            <a:srgbClr val="FBDED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0"/>
          <p:cNvSpPr/>
          <p:nvPr/>
        </p:nvSpPr>
        <p:spPr>
          <a:xfrm rot="-5400000">
            <a:off x="4435150" y="3170625"/>
            <a:ext cx="771300" cy="769500"/>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0"/>
          <p:cNvSpPr/>
          <p:nvPr/>
        </p:nvSpPr>
        <p:spPr>
          <a:xfrm rot="5400000">
            <a:off x="5399425" y="2624725"/>
            <a:ext cx="1512000" cy="1515900"/>
          </a:xfrm>
          <a:prstGeom prst="bentArrow">
            <a:avLst>
              <a:gd fmla="val 25000" name="adj1"/>
              <a:gd fmla="val 25000" name="adj2"/>
              <a:gd fmla="val 37401" name="adj3"/>
              <a:gd fmla="val 43750" name="adj4"/>
            </a:avLst>
          </a:prstGeom>
          <a:solidFill>
            <a:srgbClr val="FBDE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0"/>
          <p:cNvSpPr txBox="1"/>
          <p:nvPr>
            <p:ph type="ctrTitle"/>
          </p:nvPr>
        </p:nvSpPr>
        <p:spPr>
          <a:xfrm>
            <a:off x="568950" y="3979950"/>
            <a:ext cx="3607800" cy="48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000">
                <a:solidFill>
                  <a:srgbClr val="999999"/>
                </a:solidFill>
                <a:latin typeface="Nunito"/>
                <a:ea typeface="Nunito"/>
                <a:cs typeface="Nunito"/>
                <a:sym typeface="Nunito"/>
              </a:rPr>
              <a:t>сколько притекло</a:t>
            </a:r>
            <a:endParaRPr sz="2000">
              <a:solidFill>
                <a:srgbClr val="999999"/>
              </a:solidFill>
              <a:latin typeface="Nunito"/>
              <a:ea typeface="Nunito"/>
              <a:cs typeface="Nunito"/>
              <a:sym typeface="Nunito"/>
            </a:endParaRPr>
          </a:p>
        </p:txBody>
      </p:sp>
      <p:sp>
        <p:nvSpPr>
          <p:cNvPr id="333" name="Google Shape;333;p40"/>
          <p:cNvSpPr txBox="1"/>
          <p:nvPr>
            <p:ph type="ctrTitle"/>
          </p:nvPr>
        </p:nvSpPr>
        <p:spPr>
          <a:xfrm>
            <a:off x="5915975" y="3811725"/>
            <a:ext cx="2777100" cy="131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1700">
                <a:solidFill>
                  <a:srgbClr val="999999"/>
                </a:solidFill>
                <a:latin typeface="Nunito"/>
                <a:ea typeface="Nunito"/>
                <a:cs typeface="Nunito"/>
                <a:sym typeface="Nunito"/>
              </a:rPr>
              <a:t>насколько </a:t>
            </a:r>
            <a:endParaRPr sz="1700">
              <a:solidFill>
                <a:srgbClr val="999999"/>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1700">
                <a:solidFill>
                  <a:srgbClr val="999999"/>
                </a:solidFill>
                <a:latin typeface="Nunito"/>
                <a:ea typeface="Nunito"/>
                <a:cs typeface="Nunito"/>
                <a:sym typeface="Nunito"/>
              </a:rPr>
              <a:t>сильно сопротивляются артерии, в которые выталкивается кровь</a:t>
            </a:r>
            <a:endParaRPr sz="1700">
              <a:solidFill>
                <a:srgbClr val="999999"/>
              </a:solidFill>
              <a:latin typeface="Nunito"/>
              <a:ea typeface="Nunito"/>
              <a:cs typeface="Nunito"/>
              <a:sym typeface="Nunito"/>
            </a:endParaRPr>
          </a:p>
        </p:txBody>
      </p:sp>
      <p:sp>
        <p:nvSpPr>
          <p:cNvPr id="334" name="Google Shape;334;p40"/>
          <p:cNvSpPr txBox="1"/>
          <p:nvPr>
            <p:ph type="ctrTitle"/>
          </p:nvPr>
        </p:nvSpPr>
        <p:spPr>
          <a:xfrm>
            <a:off x="3763150" y="3671925"/>
            <a:ext cx="2115300" cy="145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1800">
                <a:solidFill>
                  <a:srgbClr val="999999"/>
                </a:solidFill>
                <a:latin typeface="Nunito"/>
                <a:ea typeface="Nunito"/>
                <a:cs typeface="Nunito"/>
                <a:sym typeface="Nunito"/>
              </a:rPr>
              <a:t>насколько сильно мышца выталкивает кровь </a:t>
            </a:r>
            <a:endParaRPr sz="1800">
              <a:solidFill>
                <a:srgbClr val="999999"/>
              </a:solidFill>
              <a:latin typeface="Nunito"/>
              <a:ea typeface="Nunito"/>
              <a:cs typeface="Nunito"/>
              <a:sym typeface="Nuni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84"/>
          <p:cNvSpPr txBox="1"/>
          <p:nvPr>
            <p:ph idx="1" type="subTitle"/>
          </p:nvPr>
        </p:nvSpPr>
        <p:spPr>
          <a:xfrm>
            <a:off x="229171" y="1726091"/>
            <a:ext cx="8914800" cy="14172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3300"/>
              <a:buNone/>
            </a:pPr>
            <a:r>
              <a:rPr lang="ru" sz="3300">
                <a:latin typeface="Century Gothic"/>
                <a:ea typeface="Century Gothic"/>
                <a:cs typeface="Century Gothic"/>
                <a:sym typeface="Century Gothic"/>
              </a:rPr>
              <a:t>Коарктация аорты часто бывает при</a:t>
            </a:r>
            <a:endParaRPr/>
          </a:p>
          <a:p>
            <a:pPr indent="0" lvl="0" marL="0" rtl="0" algn="l">
              <a:lnSpc>
                <a:spcPct val="90000"/>
              </a:lnSpc>
              <a:spcBef>
                <a:spcPts val="800"/>
              </a:spcBef>
              <a:spcAft>
                <a:spcPts val="0"/>
              </a:spcAft>
              <a:buClr>
                <a:schemeClr val="dk1"/>
              </a:buClr>
              <a:buSzPts val="3300"/>
              <a:buNone/>
            </a:pPr>
            <a:r>
              <a:rPr lang="ru" sz="3300">
                <a:latin typeface="Century Gothic"/>
                <a:ea typeface="Century Gothic"/>
                <a:cs typeface="Century Gothic"/>
                <a:sym typeface="Century Gothic"/>
              </a:rPr>
              <a:t>синдроме Шерешевского-Тернера</a:t>
            </a:r>
            <a:endParaRPr/>
          </a:p>
          <a:p>
            <a:pPr indent="0" lvl="0" marL="0" rtl="0" algn="l">
              <a:lnSpc>
                <a:spcPct val="90000"/>
              </a:lnSpc>
              <a:spcBef>
                <a:spcPts val="800"/>
              </a:spcBef>
              <a:spcAft>
                <a:spcPts val="0"/>
              </a:spcAft>
              <a:buClr>
                <a:schemeClr val="dk1"/>
              </a:buClr>
              <a:buSzPts val="3300"/>
              <a:buNone/>
            </a:pPr>
            <a:r>
              <a:t/>
            </a:r>
            <a:endParaRPr sz="33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3300"/>
              <a:buNone/>
            </a:pPr>
            <a:r>
              <a:t/>
            </a:r>
            <a:endParaRPr sz="33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3300"/>
              <a:buNone/>
            </a:pPr>
            <a:r>
              <a:t/>
            </a:r>
            <a:endParaRPr sz="33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а еще 2-х створчатый аортальный клапан и др.</a:t>
            </a:r>
            <a:endParaRPr sz="800">
              <a:latin typeface="Century Gothic"/>
              <a:ea typeface="Century Gothic"/>
              <a:cs typeface="Century Gothic"/>
              <a:sym typeface="Century Gothic"/>
            </a:endParaRPr>
          </a:p>
        </p:txBody>
      </p:sp>
      <p:pic>
        <p:nvPicPr>
          <p:cNvPr id="1640" name="Google Shape;1640;p184"/>
          <p:cNvPicPr preferRelativeResize="0"/>
          <p:nvPr/>
        </p:nvPicPr>
        <p:blipFill rotWithShape="1">
          <a:blip r:embed="rId3">
            <a:alphaModFix/>
          </a:blip>
          <a:srcRect b="0" l="0" r="0" t="0"/>
          <a:stretch/>
        </p:blipFill>
        <p:spPr>
          <a:xfrm>
            <a:off x="8145821" y="194310"/>
            <a:ext cx="708619" cy="1016442"/>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85"/>
          <p:cNvSpPr txBox="1"/>
          <p:nvPr>
            <p:ph idx="1" type="subTitle"/>
          </p:nvPr>
        </p:nvSpPr>
        <p:spPr>
          <a:xfrm>
            <a:off x="1140443" y="1782439"/>
            <a:ext cx="6858000" cy="12417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Клиническая задача №4</a:t>
            </a:r>
            <a:endParaRPr sz="6000">
              <a:latin typeface="Century Gothic"/>
              <a:ea typeface="Century Gothic"/>
              <a:cs typeface="Century Gothic"/>
              <a:sym typeface="Century Gothic"/>
            </a:endParaRPr>
          </a:p>
        </p:txBody>
      </p:sp>
      <p:pic>
        <p:nvPicPr>
          <p:cNvPr id="1646" name="Google Shape;1646;p185"/>
          <p:cNvPicPr preferRelativeResize="0"/>
          <p:nvPr/>
        </p:nvPicPr>
        <p:blipFill rotWithShape="1">
          <a:blip r:embed="rId3">
            <a:alphaModFix/>
          </a:blip>
          <a:srcRect b="0" l="0" r="0" t="0"/>
          <a:stretch/>
        </p:blipFill>
        <p:spPr>
          <a:xfrm>
            <a:off x="229605" y="321248"/>
            <a:ext cx="1417237" cy="219373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86"/>
          <p:cNvSpPr txBox="1"/>
          <p:nvPr>
            <p:ph idx="1" type="subTitle"/>
          </p:nvPr>
        </p:nvSpPr>
        <p:spPr>
          <a:xfrm>
            <a:off x="231024" y="80248"/>
            <a:ext cx="8623500" cy="4838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Пациент 29 лет </a:t>
            </a:r>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жалобы на генерализованную мышечную слабость,</a:t>
            </a:r>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частое мочеиспускание с большим объемом мочи</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b="1" lang="ru" sz="2100">
                <a:latin typeface="Century Gothic"/>
                <a:ea typeface="Century Gothic"/>
                <a:cs typeface="Century Gothic"/>
                <a:sym typeface="Century Gothic"/>
              </a:rPr>
              <a:t>Физикальное обследование:</a:t>
            </a:r>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внешний вид без особенностей</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rPr lang="ru" sz="2100">
                <a:latin typeface="Century Gothic"/>
                <a:ea typeface="Century Gothic"/>
                <a:cs typeface="Century Gothic"/>
                <a:sym typeface="Century Gothic"/>
              </a:rPr>
              <a:t>давление 155/95</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2100"/>
              <a:buNone/>
            </a:pPr>
            <a:r>
              <a:t/>
            </a:r>
            <a:endParaRPr sz="2100">
              <a:latin typeface="Century Gothic"/>
              <a:ea typeface="Century Gothic"/>
              <a:cs typeface="Century Gothic"/>
              <a:sym typeface="Century Gothic"/>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pic>
        <p:nvPicPr>
          <p:cNvPr descr="ECG severe hypokalemia serum potassium 1.7" id="1656" name="Google Shape;1656;p187"/>
          <p:cNvPicPr preferRelativeResize="0"/>
          <p:nvPr/>
        </p:nvPicPr>
        <p:blipFill rotWithShape="1">
          <a:blip r:embed="rId3">
            <a:alphaModFix/>
          </a:blip>
          <a:srcRect b="0" l="0" r="0" t="0"/>
          <a:stretch/>
        </p:blipFill>
        <p:spPr>
          <a:xfrm>
            <a:off x="-749378" y="0"/>
            <a:ext cx="10032274" cy="51435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pic>
        <p:nvPicPr>
          <p:cNvPr descr="Roller Coaster Royalty-Free Images, Stock Photos &amp; Pictures | Shutterstock" id="1661" name="Google Shape;1661;p188"/>
          <p:cNvPicPr preferRelativeResize="0"/>
          <p:nvPr/>
        </p:nvPicPr>
        <p:blipFill rotWithShape="1">
          <a:blip r:embed="rId3">
            <a:alphaModFix/>
          </a:blip>
          <a:srcRect b="660" l="28253" r="6451" t="-659"/>
          <a:stretch/>
        </p:blipFill>
        <p:spPr>
          <a:xfrm>
            <a:off x="1996633" y="0"/>
            <a:ext cx="4705109" cy="5173340"/>
          </a:xfrm>
          <a:prstGeom prst="rect">
            <a:avLst/>
          </a:prstGeom>
          <a:noFill/>
          <a:ln>
            <a:noFill/>
          </a:ln>
        </p:spPr>
      </p:pic>
      <p:sp>
        <p:nvSpPr>
          <p:cNvPr id="1662" name="Google Shape;1662;p188"/>
          <p:cNvSpPr/>
          <p:nvPr/>
        </p:nvSpPr>
        <p:spPr>
          <a:xfrm rot="-1781065">
            <a:off x="2537108" y="1908854"/>
            <a:ext cx="705138" cy="889478"/>
          </a:xfrm>
          <a:prstGeom prst="downArrow">
            <a:avLst>
              <a:gd fmla="val 50000" name="adj1"/>
              <a:gd fmla="val 50000" name="adj2"/>
            </a:avLst>
          </a:prstGeom>
          <a:solidFill>
            <a:srgbClr val="D373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D3735D"/>
              </a:solidFill>
              <a:latin typeface="Calibri"/>
              <a:ea typeface="Calibri"/>
              <a:cs typeface="Calibri"/>
              <a:sym typeface="Calibri"/>
            </a:endParaRPr>
          </a:p>
        </p:txBody>
      </p:sp>
      <p:sp>
        <p:nvSpPr>
          <p:cNvPr id="1663" name="Google Shape;1663;p188"/>
          <p:cNvSpPr/>
          <p:nvPr/>
        </p:nvSpPr>
        <p:spPr>
          <a:xfrm rot="5400000">
            <a:off x="6996303" y="587761"/>
            <a:ext cx="705300" cy="889200"/>
          </a:xfrm>
          <a:prstGeom prst="downArrow">
            <a:avLst>
              <a:gd fmla="val 50000" name="adj1"/>
              <a:gd fmla="val 50000" name="adj2"/>
            </a:avLst>
          </a:prstGeom>
          <a:solidFill>
            <a:srgbClr val="D373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D3735D"/>
              </a:solidFill>
              <a:latin typeface="Calibri"/>
              <a:ea typeface="Calibri"/>
              <a:cs typeface="Calibri"/>
              <a:sym typeface="Calibri"/>
            </a:endParaRPr>
          </a:p>
        </p:txBody>
      </p:sp>
      <p:sp>
        <p:nvSpPr>
          <p:cNvPr id="1664" name="Google Shape;1664;p188"/>
          <p:cNvSpPr txBox="1"/>
          <p:nvPr/>
        </p:nvSpPr>
        <p:spPr>
          <a:xfrm>
            <a:off x="1972322" y="614923"/>
            <a:ext cx="1061700" cy="1417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11300"/>
              <a:buFont typeface="Arial"/>
              <a:buNone/>
            </a:pPr>
            <a:r>
              <a:rPr lang="ru" sz="11300">
                <a:solidFill>
                  <a:schemeClr val="dk1"/>
                </a:solidFill>
                <a:latin typeface="Century Gothic"/>
                <a:ea typeface="Century Gothic"/>
                <a:cs typeface="Century Gothic"/>
                <a:sym typeface="Century Gothic"/>
              </a:rPr>
              <a:t>Т</a:t>
            </a:r>
            <a:endParaRPr sz="1100"/>
          </a:p>
        </p:txBody>
      </p:sp>
      <p:sp>
        <p:nvSpPr>
          <p:cNvPr id="1665" name="Google Shape;1665;p188"/>
          <p:cNvSpPr txBox="1"/>
          <p:nvPr/>
        </p:nvSpPr>
        <p:spPr>
          <a:xfrm>
            <a:off x="7793553" y="265684"/>
            <a:ext cx="1061700" cy="1417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11300"/>
              <a:buFont typeface="Arial"/>
              <a:buNone/>
            </a:pPr>
            <a:r>
              <a:rPr lang="ru" sz="11300">
                <a:solidFill>
                  <a:schemeClr val="dk1"/>
                </a:solidFill>
                <a:latin typeface="Century Gothic"/>
                <a:ea typeface="Century Gothic"/>
                <a:cs typeface="Century Gothic"/>
                <a:sym typeface="Century Gothic"/>
              </a:rPr>
              <a:t>U</a:t>
            </a:r>
            <a:endParaRPr sz="11300">
              <a:solidFill>
                <a:schemeClr val="dk1"/>
              </a:solidFill>
              <a:latin typeface="Century Gothic"/>
              <a:ea typeface="Century Gothic"/>
              <a:cs typeface="Century Gothic"/>
              <a:sym typeface="Century Gothic"/>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89"/>
          <p:cNvSpPr txBox="1"/>
          <p:nvPr>
            <p:ph idx="1" type="subTitle"/>
          </p:nvPr>
        </p:nvSpPr>
        <p:spPr>
          <a:xfrm>
            <a:off x="288174" y="57388"/>
            <a:ext cx="7950000" cy="5003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6000"/>
              <a:buNone/>
            </a:pPr>
            <a:r>
              <a:rPr lang="ru" sz="6000">
                <a:latin typeface="Century Gothic"/>
                <a:ea typeface="Century Gothic"/>
                <a:cs typeface="Century Gothic"/>
                <a:sym typeface="Century Gothic"/>
              </a:rPr>
              <a:t>Виды:</a:t>
            </a:r>
            <a:endParaRPr/>
          </a:p>
          <a:p>
            <a:pPr indent="0" lvl="0" marL="0" rtl="0" algn="l">
              <a:lnSpc>
                <a:spcPct val="90000"/>
              </a:lnSpc>
              <a:spcBef>
                <a:spcPts val="800"/>
              </a:spcBef>
              <a:spcAft>
                <a:spcPts val="0"/>
              </a:spcAft>
              <a:buClr>
                <a:schemeClr val="dk1"/>
              </a:buClr>
              <a:buSzPts val="1800"/>
              <a:buNone/>
            </a:pPr>
            <a:r>
              <a:t/>
            </a:r>
            <a:endParaRPr>
              <a:latin typeface="Century Gothic"/>
              <a:ea typeface="Century Gothic"/>
              <a:cs typeface="Century Gothic"/>
              <a:sym typeface="Century Gothic"/>
            </a:endParaRPr>
          </a:p>
          <a:p>
            <a:pPr indent="-1028700" lvl="0" marL="1028700" rtl="0" algn="l">
              <a:lnSpc>
                <a:spcPct val="90000"/>
              </a:lnSpc>
              <a:spcBef>
                <a:spcPts val="0"/>
              </a:spcBef>
              <a:spcAft>
                <a:spcPts val="0"/>
              </a:spcAft>
              <a:buClr>
                <a:schemeClr val="dk1"/>
              </a:buClr>
              <a:buSzPts val="3000"/>
              <a:buAutoNum type="arabicPeriod"/>
            </a:pPr>
            <a:r>
              <a:rPr lang="ru" sz="3000">
                <a:latin typeface="Century Gothic"/>
                <a:ea typeface="Century Gothic"/>
                <a:cs typeface="Century Gothic"/>
                <a:sym typeface="Century Gothic"/>
              </a:rPr>
              <a:t>почечные </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нейрогенные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гемодинамические </a:t>
            </a:r>
            <a:br>
              <a:rPr lang="ru" sz="3000">
                <a:latin typeface="Century Gothic"/>
                <a:ea typeface="Century Gothic"/>
                <a:cs typeface="Century Gothic"/>
                <a:sym typeface="Century Gothic"/>
              </a:rPr>
            </a:br>
            <a:r>
              <a:rPr lang="ru" sz="3000">
                <a:latin typeface="Century Gothic"/>
                <a:ea typeface="Century Gothic"/>
                <a:cs typeface="Century Gothic"/>
                <a:sym typeface="Century Gothic"/>
              </a:rPr>
              <a:t>(сердечно-сосудистые)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эндокринные</a:t>
            </a:r>
            <a:endParaRPr/>
          </a:p>
          <a:p>
            <a:pPr indent="-1028700" lvl="0" marL="1028700" rtl="0" algn="l">
              <a:lnSpc>
                <a:spcPct val="90000"/>
              </a:lnSpc>
              <a:spcBef>
                <a:spcPts val="1500"/>
              </a:spcBef>
              <a:spcAft>
                <a:spcPts val="0"/>
              </a:spcAft>
              <a:buClr>
                <a:schemeClr val="dk1"/>
              </a:buClr>
              <a:buSzPts val="3000"/>
              <a:buAutoNum type="arabicPeriod"/>
            </a:pPr>
            <a:r>
              <a:rPr lang="ru" sz="3000">
                <a:latin typeface="Century Gothic"/>
                <a:ea typeface="Century Gothic"/>
                <a:cs typeface="Century Gothic"/>
                <a:sym typeface="Century Gothic"/>
              </a:rPr>
              <a:t>лекарственные и токсические</a:t>
            </a:r>
            <a:endParaRPr/>
          </a:p>
          <a:p>
            <a:pPr indent="0" lvl="0" marL="0" rtl="0" algn="l">
              <a:lnSpc>
                <a:spcPct val="90000"/>
              </a:lnSpc>
              <a:spcBef>
                <a:spcPts val="1500"/>
              </a:spcBef>
              <a:spcAft>
                <a:spcPts val="0"/>
              </a:spcAft>
              <a:buClr>
                <a:schemeClr val="dk1"/>
              </a:buClr>
              <a:buSzPts val="3000"/>
              <a:buNone/>
            </a:pPr>
            <a:r>
              <a:rPr lang="ru" sz="3000">
                <a:latin typeface="Century Gothic"/>
                <a:ea typeface="Century Gothic"/>
                <a:cs typeface="Century Gothic"/>
                <a:sym typeface="Century Gothic"/>
              </a:rPr>
              <a:t> 		и др.</a:t>
            </a:r>
            <a:endParaRPr/>
          </a:p>
          <a:p>
            <a:pPr indent="-381000" lvl="0" marL="558800" rtl="0" algn="l">
              <a:lnSpc>
                <a:spcPct val="90000"/>
              </a:lnSpc>
              <a:spcBef>
                <a:spcPts val="2300"/>
              </a:spcBef>
              <a:spcAft>
                <a:spcPts val="0"/>
              </a:spcAft>
              <a:buClr>
                <a:schemeClr val="dk1"/>
              </a:buClr>
              <a:buSzPts val="2700"/>
              <a:buNone/>
            </a:pPr>
            <a:r>
              <a:t/>
            </a:r>
            <a:endParaRPr sz="2700">
              <a:latin typeface="Century Gothic"/>
              <a:ea typeface="Century Gothic"/>
              <a:cs typeface="Century Gothic"/>
              <a:sym typeface="Century Gothic"/>
            </a:endParaRPr>
          </a:p>
        </p:txBody>
      </p:sp>
      <p:pic>
        <p:nvPicPr>
          <p:cNvPr id="1671" name="Google Shape;1671;p189"/>
          <p:cNvPicPr preferRelativeResize="0"/>
          <p:nvPr/>
        </p:nvPicPr>
        <p:blipFill rotWithShape="1">
          <a:blip r:embed="rId3">
            <a:alphaModFix/>
          </a:blip>
          <a:srcRect b="0" l="0" r="0" t="0"/>
          <a:stretch/>
        </p:blipFill>
        <p:spPr>
          <a:xfrm>
            <a:off x="3342398" y="1112578"/>
            <a:ext cx="760972" cy="681363"/>
          </a:xfrm>
          <a:prstGeom prst="rect">
            <a:avLst/>
          </a:prstGeom>
          <a:noFill/>
          <a:ln>
            <a:noFill/>
          </a:ln>
        </p:spPr>
      </p:pic>
      <p:pic>
        <p:nvPicPr>
          <p:cNvPr id="1672" name="Google Shape;1672;p189"/>
          <p:cNvPicPr preferRelativeResize="0"/>
          <p:nvPr/>
        </p:nvPicPr>
        <p:blipFill rotWithShape="1">
          <a:blip r:embed="rId3">
            <a:alphaModFix/>
          </a:blip>
          <a:srcRect b="0" l="0" r="0" t="0"/>
          <a:stretch/>
        </p:blipFill>
        <p:spPr>
          <a:xfrm>
            <a:off x="4103370" y="1739647"/>
            <a:ext cx="760972" cy="681363"/>
          </a:xfrm>
          <a:prstGeom prst="rect">
            <a:avLst/>
          </a:prstGeom>
          <a:noFill/>
          <a:ln>
            <a:noFill/>
          </a:ln>
        </p:spPr>
      </p:pic>
      <p:pic>
        <p:nvPicPr>
          <p:cNvPr id="1673" name="Google Shape;1673;p189"/>
          <p:cNvPicPr preferRelativeResize="0"/>
          <p:nvPr/>
        </p:nvPicPr>
        <p:blipFill rotWithShape="1">
          <a:blip r:embed="rId3">
            <a:alphaModFix/>
          </a:blip>
          <a:srcRect b="0" l="0" r="0" t="0"/>
          <a:stretch/>
        </p:blipFill>
        <p:spPr>
          <a:xfrm>
            <a:off x="6046470" y="2699885"/>
            <a:ext cx="760972" cy="681363"/>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190"/>
          <p:cNvSpPr txBox="1"/>
          <p:nvPr>
            <p:ph idx="1" type="subTitle"/>
          </p:nvPr>
        </p:nvSpPr>
        <p:spPr>
          <a:xfrm>
            <a:off x="229171" y="138896"/>
            <a:ext cx="8914800" cy="494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A5A5A5"/>
              </a:buClr>
              <a:buSzPts val="2700"/>
              <a:buNone/>
            </a:pPr>
            <a:r>
              <a:rPr lang="ru" sz="2700">
                <a:solidFill>
                  <a:srgbClr val="A5A5A5"/>
                </a:solidFill>
                <a:latin typeface="Century Gothic"/>
                <a:ea typeface="Century Gothic"/>
                <a:cs typeface="Century Gothic"/>
                <a:sym typeface="Century Gothic"/>
              </a:rPr>
              <a:t>Вспомним гормоны, повышающие давление</a:t>
            </a:r>
            <a:endParaRPr sz="900">
              <a:solidFill>
                <a:srgbClr val="A5A5A5"/>
              </a:solidFill>
              <a:latin typeface="Century Gothic"/>
              <a:ea typeface="Century Gothic"/>
              <a:cs typeface="Century Gothic"/>
              <a:sym typeface="Century Gothic"/>
            </a:endParaRPr>
          </a:p>
        </p:txBody>
      </p:sp>
      <p:sp>
        <p:nvSpPr>
          <p:cNvPr id="1679" name="Google Shape;1679;p190"/>
          <p:cNvSpPr txBox="1"/>
          <p:nvPr/>
        </p:nvSpPr>
        <p:spPr>
          <a:xfrm>
            <a:off x="1699522" y="796064"/>
            <a:ext cx="8329800" cy="3780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Альдостерон</a:t>
            </a:r>
            <a:endParaRPr sz="1100"/>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Кортизол </a:t>
            </a:r>
            <a:endParaRPr sz="1100"/>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	+ его начальник АКТГ</a:t>
            </a:r>
            <a:endParaRPr sz="1100"/>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Т3, Т4 </a:t>
            </a:r>
            <a:endParaRPr sz="1100"/>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	+ их начальник ТТГ</a:t>
            </a:r>
            <a:endParaRPr sz="1100"/>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СТГ</a:t>
            </a:r>
            <a:endParaRPr sz="1100"/>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Адреналин, норадреналин</a:t>
            </a:r>
            <a:endParaRPr sz="1100"/>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ПТГ</a:t>
            </a:r>
            <a:endParaRPr sz="1100"/>
          </a:p>
          <a:p>
            <a:pPr indent="0" lvl="0" marL="0" marR="0" rtl="0" algn="l">
              <a:lnSpc>
                <a:spcPct val="90000"/>
              </a:lnSpc>
              <a:spcBef>
                <a:spcPts val="230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91"/>
          <p:cNvSpPr txBox="1"/>
          <p:nvPr>
            <p:ph idx="1" type="subTitle"/>
          </p:nvPr>
        </p:nvSpPr>
        <p:spPr>
          <a:xfrm>
            <a:off x="229171" y="138896"/>
            <a:ext cx="8914800" cy="494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A5A5A5"/>
              </a:buClr>
              <a:buSzPts val="2700"/>
              <a:buNone/>
            </a:pPr>
            <a:r>
              <a:rPr lang="ru" sz="2700">
                <a:solidFill>
                  <a:srgbClr val="A5A5A5"/>
                </a:solidFill>
                <a:latin typeface="Century Gothic"/>
                <a:ea typeface="Century Gothic"/>
                <a:cs typeface="Century Gothic"/>
                <a:sym typeface="Century Gothic"/>
              </a:rPr>
              <a:t>Вспомним гормоны, повышающие давление</a:t>
            </a:r>
            <a:endParaRPr sz="900">
              <a:solidFill>
                <a:srgbClr val="A5A5A5"/>
              </a:solidFill>
              <a:latin typeface="Century Gothic"/>
              <a:ea typeface="Century Gothic"/>
              <a:cs typeface="Century Gothic"/>
              <a:sym typeface="Century Gothic"/>
            </a:endParaRPr>
          </a:p>
        </p:txBody>
      </p:sp>
      <p:sp>
        <p:nvSpPr>
          <p:cNvPr id="1685" name="Google Shape;1685;p191"/>
          <p:cNvSpPr txBox="1"/>
          <p:nvPr/>
        </p:nvSpPr>
        <p:spPr>
          <a:xfrm>
            <a:off x="1699522" y="796064"/>
            <a:ext cx="8329800" cy="4204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Синдром Кона</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Синдром Иценко-Кушинга </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	+ болезнь Иценко-Кушинга, эктопическая продукция АКТГ</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Гипертиреозы</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	+ вторичные гипертиреозы</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Гигантизм/ акромегалия</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Феохромоцитома/ параганглиома</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rPr lang="ru" sz="1800">
                <a:solidFill>
                  <a:schemeClr val="dk1"/>
                </a:solidFill>
                <a:latin typeface="Century Gothic"/>
                <a:ea typeface="Century Gothic"/>
                <a:cs typeface="Century Gothic"/>
                <a:sym typeface="Century Gothic"/>
              </a:rPr>
              <a:t>Гиперпаратиреоз</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a:p>
            <a:pPr indent="0" lvl="0" marL="0" marR="0" rtl="0" algn="l">
              <a:lnSpc>
                <a:spcPct val="90000"/>
              </a:lnSpc>
              <a:spcBef>
                <a:spcPts val="230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92"/>
          <p:cNvSpPr txBox="1"/>
          <p:nvPr>
            <p:ph idx="1" type="subTitle"/>
          </p:nvPr>
        </p:nvSpPr>
        <p:spPr>
          <a:xfrm>
            <a:off x="229171" y="138896"/>
            <a:ext cx="8914800" cy="494700"/>
          </a:xfrm>
          <a:prstGeom prst="rect">
            <a:avLst/>
          </a:prstGeom>
          <a:solidFill>
            <a:schemeClr val="lt1"/>
          </a:solid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262626"/>
              </a:buClr>
              <a:buSzPts val="6600"/>
              <a:buNone/>
            </a:pPr>
            <a:r>
              <a:rPr lang="ru" sz="6600">
                <a:solidFill>
                  <a:srgbClr val="262626"/>
                </a:solidFill>
                <a:latin typeface="Century Gothic"/>
                <a:ea typeface="Century Gothic"/>
                <a:cs typeface="Century Gothic"/>
                <a:sym typeface="Century Gothic"/>
              </a:rPr>
              <a:t>Внешний вид</a:t>
            </a:r>
            <a:endParaRPr sz="3000">
              <a:solidFill>
                <a:srgbClr val="262626"/>
              </a:solidFill>
              <a:latin typeface="Century Gothic"/>
              <a:ea typeface="Century Gothic"/>
              <a:cs typeface="Century Gothic"/>
              <a:sym typeface="Century Gothic"/>
            </a:endParaRPr>
          </a:p>
        </p:txBody>
      </p:sp>
      <p:sp>
        <p:nvSpPr>
          <p:cNvPr id="1691" name="Google Shape;1691;p192"/>
          <p:cNvSpPr/>
          <p:nvPr/>
        </p:nvSpPr>
        <p:spPr>
          <a:xfrm rot="-1781065">
            <a:off x="5630828" y="1284014"/>
            <a:ext cx="705138" cy="889478"/>
          </a:xfrm>
          <a:prstGeom prst="downArrow">
            <a:avLst>
              <a:gd fmla="val 50000" name="adj1"/>
              <a:gd fmla="val 50000" name="adj2"/>
            </a:avLst>
          </a:prstGeom>
          <a:solidFill>
            <a:srgbClr val="D373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D3735D"/>
              </a:solidFill>
              <a:latin typeface="Calibri"/>
              <a:ea typeface="Calibri"/>
              <a:cs typeface="Calibri"/>
              <a:sym typeface="Calibri"/>
            </a:endParaRPr>
          </a:p>
        </p:txBody>
      </p:sp>
      <p:sp>
        <p:nvSpPr>
          <p:cNvPr id="1692" name="Google Shape;1692;p192"/>
          <p:cNvSpPr/>
          <p:nvPr/>
        </p:nvSpPr>
        <p:spPr>
          <a:xfrm rot="2266599">
            <a:off x="1333242" y="1283964"/>
            <a:ext cx="705208" cy="889075"/>
          </a:xfrm>
          <a:prstGeom prst="downArrow">
            <a:avLst>
              <a:gd fmla="val 50000" name="adj1"/>
              <a:gd fmla="val 50000" name="adj2"/>
            </a:avLst>
          </a:prstGeom>
          <a:solidFill>
            <a:srgbClr val="D3735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D3735D"/>
              </a:solidFill>
              <a:latin typeface="Calibri"/>
              <a:ea typeface="Calibri"/>
              <a:cs typeface="Calibri"/>
              <a:sym typeface="Calibri"/>
            </a:endParaRPr>
          </a:p>
        </p:txBody>
      </p:sp>
      <p:sp>
        <p:nvSpPr>
          <p:cNvPr id="1693" name="Google Shape;1693;p192"/>
          <p:cNvSpPr txBox="1"/>
          <p:nvPr/>
        </p:nvSpPr>
        <p:spPr>
          <a:xfrm>
            <a:off x="354900" y="2214840"/>
            <a:ext cx="2951100" cy="12174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262626"/>
              </a:buClr>
              <a:buSzPts val="4100"/>
              <a:buFont typeface="Arial"/>
              <a:buNone/>
            </a:pPr>
            <a:r>
              <a:rPr lang="ru" sz="4100">
                <a:solidFill>
                  <a:srgbClr val="262626"/>
                </a:solidFill>
                <a:latin typeface="Century Gothic"/>
                <a:ea typeface="Century Gothic"/>
                <a:cs typeface="Century Gothic"/>
                <a:sym typeface="Century Gothic"/>
              </a:rPr>
              <a:t>изменен</a:t>
            </a:r>
            <a:endParaRPr sz="1500">
              <a:solidFill>
                <a:srgbClr val="262626"/>
              </a:solidFill>
              <a:latin typeface="Century Gothic"/>
              <a:ea typeface="Century Gothic"/>
              <a:cs typeface="Century Gothic"/>
              <a:sym typeface="Century Gothic"/>
            </a:endParaRPr>
          </a:p>
        </p:txBody>
      </p:sp>
      <p:sp>
        <p:nvSpPr>
          <p:cNvPr id="1694" name="Google Shape;1694;p192"/>
          <p:cNvSpPr txBox="1"/>
          <p:nvPr/>
        </p:nvSpPr>
        <p:spPr>
          <a:xfrm>
            <a:off x="5034422" y="2452232"/>
            <a:ext cx="3705000" cy="12174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262626"/>
              </a:buClr>
              <a:buSzPts val="4100"/>
              <a:buFont typeface="Arial"/>
              <a:buNone/>
            </a:pPr>
            <a:r>
              <a:rPr lang="ru" sz="4100">
                <a:solidFill>
                  <a:srgbClr val="262626"/>
                </a:solidFill>
                <a:latin typeface="Century Gothic"/>
                <a:ea typeface="Century Gothic"/>
                <a:cs typeface="Century Gothic"/>
                <a:sym typeface="Century Gothic"/>
              </a:rPr>
              <a:t>не изменен</a:t>
            </a:r>
            <a:endParaRPr sz="1500">
              <a:solidFill>
                <a:srgbClr val="262626"/>
              </a:solidFill>
              <a:latin typeface="Century Gothic"/>
              <a:ea typeface="Century Gothic"/>
              <a:cs typeface="Century Gothic"/>
              <a:sym typeface="Century Gothic"/>
            </a:endParaRPr>
          </a:p>
        </p:txBody>
      </p:sp>
      <p:sp>
        <p:nvSpPr>
          <p:cNvPr id="1695" name="Google Shape;1695;p192"/>
          <p:cNvSpPr txBox="1"/>
          <p:nvPr/>
        </p:nvSpPr>
        <p:spPr>
          <a:xfrm>
            <a:off x="923025" y="3071775"/>
            <a:ext cx="1419900" cy="12174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262626"/>
              </a:buClr>
              <a:buSzPts val="4100"/>
              <a:buFont typeface="Arial"/>
              <a:buNone/>
            </a:pPr>
            <a:r>
              <a:rPr lang="ru" sz="9000">
                <a:solidFill>
                  <a:srgbClr val="262626"/>
                </a:solidFill>
                <a:latin typeface="Montserrat"/>
                <a:ea typeface="Montserrat"/>
                <a:cs typeface="Montserrat"/>
                <a:sym typeface="Montserrat"/>
              </a:rPr>
              <a:t>?</a:t>
            </a:r>
            <a:endParaRPr sz="9000">
              <a:solidFill>
                <a:srgbClr val="262626"/>
              </a:solidFill>
              <a:latin typeface="Montserrat"/>
              <a:ea typeface="Montserrat"/>
              <a:cs typeface="Montserrat"/>
              <a:sym typeface="Montserrat"/>
            </a:endParaRPr>
          </a:p>
        </p:txBody>
      </p:sp>
      <p:sp>
        <p:nvSpPr>
          <p:cNvPr id="1696" name="Google Shape;1696;p192"/>
          <p:cNvSpPr txBox="1"/>
          <p:nvPr/>
        </p:nvSpPr>
        <p:spPr>
          <a:xfrm>
            <a:off x="6177000" y="3296100"/>
            <a:ext cx="1419900" cy="12174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262626"/>
              </a:buClr>
              <a:buSzPts val="4100"/>
              <a:buFont typeface="Arial"/>
              <a:buNone/>
            </a:pPr>
            <a:r>
              <a:rPr lang="ru" sz="9000">
                <a:solidFill>
                  <a:srgbClr val="262626"/>
                </a:solidFill>
                <a:latin typeface="Montserrat"/>
                <a:ea typeface="Montserrat"/>
                <a:cs typeface="Montserrat"/>
                <a:sym typeface="Montserrat"/>
              </a:rPr>
              <a:t>?</a:t>
            </a:r>
            <a:endParaRPr sz="9000">
              <a:solidFill>
                <a:srgbClr val="262626"/>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1"/>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341" name="Google Shape;341;p41"/>
          <p:cNvSpPr txBox="1"/>
          <p:nvPr>
            <p:ph type="ctrTitle"/>
          </p:nvPr>
        </p:nvSpPr>
        <p:spPr>
          <a:xfrm>
            <a:off x="3016900" y="225720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УО</a:t>
            </a:r>
            <a:endParaRPr sz="4600">
              <a:latin typeface="Nunito"/>
              <a:ea typeface="Nunito"/>
              <a:cs typeface="Nunito"/>
              <a:sym typeface="Nunito"/>
            </a:endParaRPr>
          </a:p>
        </p:txBody>
      </p:sp>
      <p:sp>
        <p:nvSpPr>
          <p:cNvPr id="342" name="Google Shape;342;p41"/>
          <p:cNvSpPr/>
          <p:nvPr/>
        </p:nvSpPr>
        <p:spPr>
          <a:xfrm>
            <a:off x="2814125" y="2464050"/>
            <a:ext cx="1512000" cy="1515900"/>
          </a:xfrm>
          <a:prstGeom prst="bentArrow">
            <a:avLst>
              <a:gd fmla="val 25000" name="adj1"/>
              <a:gd fmla="val 25000" name="adj2"/>
              <a:gd fmla="val 37401" name="adj3"/>
              <a:gd fmla="val 43750" name="adj4"/>
            </a:avLst>
          </a:prstGeom>
          <a:solidFill>
            <a:srgbClr val="FBDED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1"/>
          <p:cNvSpPr/>
          <p:nvPr/>
        </p:nvSpPr>
        <p:spPr>
          <a:xfrm rot="-5400000">
            <a:off x="4081000" y="3524900"/>
            <a:ext cx="1479600" cy="769500"/>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1"/>
          <p:cNvSpPr/>
          <p:nvPr/>
        </p:nvSpPr>
        <p:spPr>
          <a:xfrm rot="5400000">
            <a:off x="5399425" y="2624725"/>
            <a:ext cx="1512000" cy="1515900"/>
          </a:xfrm>
          <a:prstGeom prst="bentArrow">
            <a:avLst>
              <a:gd fmla="val 25000" name="adj1"/>
              <a:gd fmla="val 25000" name="adj2"/>
              <a:gd fmla="val 37401" name="adj3"/>
              <a:gd fmla="val 43750" name="adj4"/>
            </a:avLst>
          </a:prstGeom>
          <a:solidFill>
            <a:srgbClr val="FBDE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1"/>
          <p:cNvSpPr txBox="1"/>
          <p:nvPr>
            <p:ph type="ctrTitle"/>
          </p:nvPr>
        </p:nvSpPr>
        <p:spPr>
          <a:xfrm>
            <a:off x="568950" y="3979950"/>
            <a:ext cx="3607800" cy="48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преднагрузка</a:t>
            </a:r>
            <a:endParaRPr sz="3000">
              <a:solidFill>
                <a:srgbClr val="666666"/>
              </a:solidFill>
              <a:latin typeface="Nunito"/>
              <a:ea typeface="Nunito"/>
              <a:cs typeface="Nunito"/>
              <a:sym typeface="Nunito"/>
            </a:endParaRPr>
          </a:p>
        </p:txBody>
      </p:sp>
      <p:sp>
        <p:nvSpPr>
          <p:cNvPr id="346" name="Google Shape;346;p41"/>
          <p:cNvSpPr txBox="1"/>
          <p:nvPr>
            <p:ph type="ctrTitle"/>
          </p:nvPr>
        </p:nvSpPr>
        <p:spPr>
          <a:xfrm>
            <a:off x="5789925" y="3349475"/>
            <a:ext cx="2777100" cy="131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постнагрузка</a:t>
            </a:r>
            <a:endParaRPr sz="3000">
              <a:solidFill>
                <a:srgbClr val="666666"/>
              </a:solidFill>
              <a:latin typeface="Nunito"/>
              <a:ea typeface="Nunito"/>
              <a:cs typeface="Nunito"/>
              <a:sym typeface="Nunito"/>
            </a:endParaRPr>
          </a:p>
        </p:txBody>
      </p:sp>
      <p:sp>
        <p:nvSpPr>
          <p:cNvPr id="347" name="Google Shape;347;p41"/>
          <p:cNvSpPr txBox="1"/>
          <p:nvPr>
            <p:ph type="ctrTitle"/>
          </p:nvPr>
        </p:nvSpPr>
        <p:spPr>
          <a:xfrm>
            <a:off x="3396800" y="4372200"/>
            <a:ext cx="2711100" cy="77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сократимость</a:t>
            </a:r>
            <a:endParaRPr sz="3000">
              <a:solidFill>
                <a:srgbClr val="666666"/>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p:nvPr/>
        </p:nvSpPr>
        <p:spPr>
          <a:xfrm>
            <a:off x="2556875" y="913900"/>
            <a:ext cx="1512000" cy="1515900"/>
          </a:xfrm>
          <a:prstGeom prst="bentArrow">
            <a:avLst>
              <a:gd fmla="val 25000" name="adj1"/>
              <a:gd fmla="val 25000" name="adj2"/>
              <a:gd fmla="val 37401" name="adj3"/>
              <a:gd fmla="val 43750" name="adj4"/>
            </a:avLst>
          </a:prstGeom>
          <a:solidFill>
            <a:srgbClr val="FBDED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2"/>
          <p:cNvSpPr txBox="1"/>
          <p:nvPr>
            <p:ph type="ctrTitle"/>
          </p:nvPr>
        </p:nvSpPr>
        <p:spPr>
          <a:xfrm>
            <a:off x="311700" y="2429800"/>
            <a:ext cx="3607800" cy="48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преднагрузка</a:t>
            </a:r>
            <a:endParaRPr sz="3000">
              <a:solidFill>
                <a:srgbClr val="666666"/>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p:nvPr/>
        </p:nvSpPr>
        <p:spPr>
          <a:xfrm>
            <a:off x="2556875" y="913900"/>
            <a:ext cx="1512000" cy="1515900"/>
          </a:xfrm>
          <a:prstGeom prst="bentArrow">
            <a:avLst>
              <a:gd fmla="val 25000" name="adj1"/>
              <a:gd fmla="val 25000" name="adj2"/>
              <a:gd fmla="val 37401" name="adj3"/>
              <a:gd fmla="val 43750" name="adj4"/>
            </a:avLst>
          </a:prstGeom>
          <a:solidFill>
            <a:srgbClr val="FBDED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3"/>
          <p:cNvSpPr txBox="1"/>
          <p:nvPr>
            <p:ph type="ctrTitle"/>
          </p:nvPr>
        </p:nvSpPr>
        <p:spPr>
          <a:xfrm>
            <a:off x="311700" y="2429800"/>
            <a:ext cx="3607800" cy="48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преднагрузка</a:t>
            </a:r>
            <a:endParaRPr sz="3000">
              <a:solidFill>
                <a:srgbClr val="666666"/>
              </a:solidFill>
              <a:latin typeface="Nunito"/>
              <a:ea typeface="Nunito"/>
              <a:cs typeface="Nunito"/>
              <a:sym typeface="Nunito"/>
            </a:endParaRPr>
          </a:p>
        </p:txBody>
      </p:sp>
      <p:sp>
        <p:nvSpPr>
          <p:cNvPr id="360" name="Google Shape;360;p43"/>
          <p:cNvSpPr/>
          <p:nvPr/>
        </p:nvSpPr>
        <p:spPr>
          <a:xfrm rot="2531550">
            <a:off x="612868" y="2875672"/>
            <a:ext cx="840203" cy="1428919"/>
          </a:xfrm>
          <a:prstGeom prst="upArrow">
            <a:avLst>
              <a:gd fmla="val 50000" name="adj1"/>
              <a:gd fmla="val 50000"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3"/>
          <p:cNvSpPr/>
          <p:nvPr/>
        </p:nvSpPr>
        <p:spPr>
          <a:xfrm rot="-2086754">
            <a:off x="2630283" y="2889353"/>
            <a:ext cx="840439" cy="1548556"/>
          </a:xfrm>
          <a:prstGeom prst="upArrow">
            <a:avLst>
              <a:gd fmla="val 50000" name="adj1"/>
              <a:gd fmla="val 50000"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3"/>
          <p:cNvSpPr txBox="1"/>
          <p:nvPr>
            <p:ph type="ctrTitle"/>
          </p:nvPr>
        </p:nvSpPr>
        <p:spPr>
          <a:xfrm>
            <a:off x="2294825" y="3865100"/>
            <a:ext cx="2036100" cy="8286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5000">
                <a:solidFill>
                  <a:srgbClr val="666666"/>
                </a:solidFill>
                <a:latin typeface="Nunito"/>
                <a:ea typeface="Nunito"/>
                <a:cs typeface="Nunito"/>
                <a:sym typeface="Nunito"/>
              </a:rPr>
              <a:t>ОЦК</a:t>
            </a:r>
            <a:endParaRPr sz="5000">
              <a:solidFill>
                <a:srgbClr val="666666"/>
              </a:solidFill>
              <a:latin typeface="Nunito"/>
              <a:ea typeface="Nunito"/>
              <a:cs typeface="Nunito"/>
              <a:sym typeface="Nunito"/>
            </a:endParaRPr>
          </a:p>
        </p:txBody>
      </p:sp>
      <p:sp>
        <p:nvSpPr>
          <p:cNvPr id="363" name="Google Shape;363;p43"/>
          <p:cNvSpPr txBox="1"/>
          <p:nvPr>
            <p:ph type="ctrTitle"/>
          </p:nvPr>
        </p:nvSpPr>
        <p:spPr>
          <a:xfrm>
            <a:off x="14925" y="3709675"/>
            <a:ext cx="2036100" cy="6918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000">
                <a:solidFill>
                  <a:srgbClr val="666666"/>
                </a:solidFill>
                <a:latin typeface="Nunito"/>
                <a:ea typeface="Nunito"/>
                <a:cs typeface="Nunito"/>
                <a:sym typeface="Nunito"/>
              </a:rPr>
              <a:t>сопротивление вен</a:t>
            </a:r>
            <a:endParaRPr sz="2000">
              <a:solidFill>
                <a:srgbClr val="666666"/>
              </a:solidFill>
              <a:latin typeface="Nunito"/>
              <a:ea typeface="Nunito"/>
              <a:cs typeface="Nunito"/>
              <a:sym typeface="Nunito"/>
            </a:endParaRPr>
          </a:p>
        </p:txBody>
      </p:sp>
      <p:sp>
        <p:nvSpPr>
          <p:cNvPr id="364" name="Google Shape;364;p43"/>
          <p:cNvSpPr/>
          <p:nvPr/>
        </p:nvSpPr>
        <p:spPr>
          <a:xfrm rot="-2700000">
            <a:off x="4136725" y="2986387"/>
            <a:ext cx="2002102" cy="2002102"/>
          </a:xfrm>
          <a:prstGeom prst="teardrop">
            <a:avLst>
              <a:gd fmla="val 100000" name="adj"/>
            </a:avLst>
          </a:prstGeom>
          <a:solidFill>
            <a:srgbClr val="FC729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p:nvPr/>
        </p:nvSpPr>
        <p:spPr>
          <a:xfrm>
            <a:off x="4308475" y="-401925"/>
            <a:ext cx="42300" cy="83820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6"/>
          <p:cNvSpPr/>
          <p:nvPr/>
        </p:nvSpPr>
        <p:spPr>
          <a:xfrm rot="5400000">
            <a:off x="4293500" y="-2083550"/>
            <a:ext cx="42300" cy="96891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6"/>
          <p:cNvSpPr txBox="1"/>
          <p:nvPr>
            <p:ph type="ctrTitle"/>
          </p:nvPr>
        </p:nvSpPr>
        <p:spPr>
          <a:xfrm>
            <a:off x="0" y="599350"/>
            <a:ext cx="4308600" cy="1265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600">
                <a:solidFill>
                  <a:srgbClr val="666666"/>
                </a:solidFill>
                <a:latin typeface="Nunito"/>
                <a:ea typeface="Nunito"/>
                <a:cs typeface="Nunito"/>
                <a:sym typeface="Nunito"/>
              </a:rPr>
              <a:t>РЕГУЛЯЦИЯ ДАВЛЕНИЯ</a:t>
            </a:r>
            <a:endParaRPr sz="3600">
              <a:solidFill>
                <a:srgbClr val="666666"/>
              </a:solidFill>
              <a:latin typeface="Nunito"/>
              <a:ea typeface="Nunito"/>
              <a:cs typeface="Nunito"/>
              <a:sym typeface="Nunito"/>
            </a:endParaRPr>
          </a:p>
        </p:txBody>
      </p:sp>
      <p:sp>
        <p:nvSpPr>
          <p:cNvPr id="179" name="Google Shape;179;p26"/>
          <p:cNvSpPr txBox="1"/>
          <p:nvPr>
            <p:ph type="ctrTitle"/>
          </p:nvPr>
        </p:nvSpPr>
        <p:spPr>
          <a:xfrm>
            <a:off x="4497000" y="690925"/>
            <a:ext cx="4497000" cy="1265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8700">
                <a:solidFill>
                  <a:srgbClr val="8E7CC3"/>
                </a:solidFill>
                <a:latin typeface="Nunito"/>
                <a:ea typeface="Nunito"/>
                <a:cs typeface="Nunito"/>
                <a:sym typeface="Nunito"/>
              </a:rPr>
              <a:t>Р</a:t>
            </a:r>
            <a:r>
              <a:rPr lang="ru" sz="8700">
                <a:solidFill>
                  <a:srgbClr val="FFACAC"/>
                </a:solidFill>
                <a:latin typeface="Nunito"/>
                <a:ea typeface="Nunito"/>
                <a:cs typeface="Nunito"/>
                <a:sym typeface="Nunito"/>
              </a:rPr>
              <a:t>АА</a:t>
            </a:r>
            <a:r>
              <a:rPr lang="ru" sz="8700">
                <a:solidFill>
                  <a:srgbClr val="666666"/>
                </a:solidFill>
                <a:latin typeface="Nunito"/>
                <a:ea typeface="Nunito"/>
                <a:cs typeface="Nunito"/>
                <a:sym typeface="Nunito"/>
              </a:rPr>
              <a:t>С</a:t>
            </a:r>
            <a:endParaRPr sz="8700">
              <a:solidFill>
                <a:srgbClr val="666666"/>
              </a:solidFill>
              <a:latin typeface="Nunito"/>
              <a:ea typeface="Nunito"/>
              <a:cs typeface="Nunito"/>
              <a:sym typeface="Nunito"/>
            </a:endParaRPr>
          </a:p>
        </p:txBody>
      </p:sp>
      <p:sp>
        <p:nvSpPr>
          <p:cNvPr id="180" name="Google Shape;180;p26"/>
          <p:cNvSpPr txBox="1"/>
          <p:nvPr>
            <p:ph type="ctrTitle"/>
          </p:nvPr>
        </p:nvSpPr>
        <p:spPr>
          <a:xfrm>
            <a:off x="0" y="3331125"/>
            <a:ext cx="4308600" cy="915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600">
                <a:solidFill>
                  <a:srgbClr val="666666"/>
                </a:solidFill>
                <a:latin typeface="Nunito"/>
                <a:ea typeface="Nunito"/>
                <a:cs typeface="Nunito"/>
                <a:sym typeface="Nunito"/>
              </a:rPr>
              <a:t>первичная АГ</a:t>
            </a:r>
            <a:endParaRPr sz="3600">
              <a:solidFill>
                <a:srgbClr val="666666"/>
              </a:solidFill>
              <a:latin typeface="Nunito"/>
              <a:ea typeface="Nunito"/>
              <a:cs typeface="Nunito"/>
              <a:sym typeface="Nunito"/>
            </a:endParaRPr>
          </a:p>
        </p:txBody>
      </p:sp>
      <p:sp>
        <p:nvSpPr>
          <p:cNvPr id="181" name="Google Shape;181;p26"/>
          <p:cNvSpPr txBox="1"/>
          <p:nvPr>
            <p:ph type="ctrTitle"/>
          </p:nvPr>
        </p:nvSpPr>
        <p:spPr>
          <a:xfrm>
            <a:off x="4591200" y="3331125"/>
            <a:ext cx="4308600" cy="915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600">
                <a:solidFill>
                  <a:srgbClr val="666666"/>
                </a:solidFill>
                <a:latin typeface="Nunito"/>
                <a:ea typeface="Nunito"/>
                <a:cs typeface="Nunito"/>
                <a:sym typeface="Nunito"/>
              </a:rPr>
              <a:t>вторичные</a:t>
            </a:r>
            <a:r>
              <a:rPr lang="ru" sz="3600">
                <a:solidFill>
                  <a:srgbClr val="666666"/>
                </a:solidFill>
                <a:latin typeface="Nunito"/>
                <a:ea typeface="Nunito"/>
                <a:cs typeface="Nunito"/>
                <a:sym typeface="Nunito"/>
              </a:rPr>
              <a:t> АГ</a:t>
            </a:r>
            <a:endParaRPr sz="3600">
              <a:solidFill>
                <a:srgbClr val="666666"/>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p:nvPr/>
        </p:nvSpPr>
        <p:spPr>
          <a:xfrm>
            <a:off x="2556875" y="913900"/>
            <a:ext cx="1512000" cy="1515900"/>
          </a:xfrm>
          <a:prstGeom prst="bentArrow">
            <a:avLst>
              <a:gd fmla="val 25000" name="adj1"/>
              <a:gd fmla="val 25000" name="adj2"/>
              <a:gd fmla="val 37401" name="adj3"/>
              <a:gd fmla="val 43750" name="adj4"/>
            </a:avLst>
          </a:prstGeom>
          <a:solidFill>
            <a:srgbClr val="FBDED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4"/>
          <p:cNvSpPr txBox="1"/>
          <p:nvPr>
            <p:ph type="ctrTitle"/>
          </p:nvPr>
        </p:nvSpPr>
        <p:spPr>
          <a:xfrm>
            <a:off x="311700" y="2429800"/>
            <a:ext cx="3607800" cy="48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преднагрузка</a:t>
            </a:r>
            <a:endParaRPr sz="3000">
              <a:solidFill>
                <a:srgbClr val="666666"/>
              </a:solidFill>
              <a:latin typeface="Nunito"/>
              <a:ea typeface="Nunito"/>
              <a:cs typeface="Nunito"/>
              <a:sym typeface="Nunito"/>
            </a:endParaRPr>
          </a:p>
        </p:txBody>
      </p:sp>
      <p:sp>
        <p:nvSpPr>
          <p:cNvPr id="371" name="Google Shape;371;p44"/>
          <p:cNvSpPr/>
          <p:nvPr/>
        </p:nvSpPr>
        <p:spPr>
          <a:xfrm rot="2531550">
            <a:off x="612868" y="2875672"/>
            <a:ext cx="840203" cy="1428919"/>
          </a:xfrm>
          <a:prstGeom prst="upArrow">
            <a:avLst>
              <a:gd fmla="val 50000" name="adj1"/>
              <a:gd fmla="val 50000"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4"/>
          <p:cNvSpPr/>
          <p:nvPr/>
        </p:nvSpPr>
        <p:spPr>
          <a:xfrm rot="-2086754">
            <a:off x="2630283" y="2889353"/>
            <a:ext cx="840439" cy="1548556"/>
          </a:xfrm>
          <a:prstGeom prst="upArrow">
            <a:avLst>
              <a:gd fmla="val 50000" name="adj1"/>
              <a:gd fmla="val 50000"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4"/>
          <p:cNvSpPr txBox="1"/>
          <p:nvPr>
            <p:ph type="ctrTitle"/>
          </p:nvPr>
        </p:nvSpPr>
        <p:spPr>
          <a:xfrm>
            <a:off x="14925" y="3709675"/>
            <a:ext cx="2036100" cy="6918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000">
                <a:solidFill>
                  <a:srgbClr val="666666"/>
                </a:solidFill>
                <a:latin typeface="Nunito"/>
                <a:ea typeface="Nunito"/>
                <a:cs typeface="Nunito"/>
                <a:sym typeface="Nunito"/>
              </a:rPr>
              <a:t>сопротивление вен</a:t>
            </a:r>
            <a:endParaRPr sz="2000">
              <a:solidFill>
                <a:srgbClr val="666666"/>
              </a:solidFill>
              <a:latin typeface="Nunito"/>
              <a:ea typeface="Nunito"/>
              <a:cs typeface="Nunito"/>
              <a:sym typeface="Nunito"/>
            </a:endParaRPr>
          </a:p>
        </p:txBody>
      </p:sp>
      <p:sp>
        <p:nvSpPr>
          <p:cNvPr id="374" name="Google Shape;374;p44"/>
          <p:cNvSpPr txBox="1"/>
          <p:nvPr>
            <p:ph type="ctrTitle"/>
          </p:nvPr>
        </p:nvSpPr>
        <p:spPr>
          <a:xfrm>
            <a:off x="2294825" y="3865100"/>
            <a:ext cx="2036100" cy="8286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5000">
                <a:solidFill>
                  <a:srgbClr val="666666"/>
                </a:solidFill>
                <a:latin typeface="Nunito"/>
                <a:ea typeface="Nunito"/>
                <a:cs typeface="Nunito"/>
                <a:sym typeface="Nunito"/>
              </a:rPr>
              <a:t>ОЦК</a:t>
            </a:r>
            <a:endParaRPr sz="5000">
              <a:solidFill>
                <a:srgbClr val="666666"/>
              </a:solidFill>
              <a:latin typeface="Nunito"/>
              <a:ea typeface="Nunito"/>
              <a:cs typeface="Nunito"/>
              <a:sym typeface="Nunito"/>
            </a:endParaRPr>
          </a:p>
        </p:txBody>
      </p:sp>
      <p:pic>
        <p:nvPicPr>
          <p:cNvPr id="375" name="Google Shape;375;p44"/>
          <p:cNvPicPr preferRelativeResize="0"/>
          <p:nvPr/>
        </p:nvPicPr>
        <p:blipFill rotWithShape="1">
          <a:blip r:embed="rId3">
            <a:alphaModFix/>
          </a:blip>
          <a:srcRect b="0" l="0" r="0" t="0"/>
          <a:stretch/>
        </p:blipFill>
        <p:spPr>
          <a:xfrm>
            <a:off x="3673550" y="2778776"/>
            <a:ext cx="2494500" cy="2494500"/>
          </a:xfrm>
          <a:prstGeom prst="rect">
            <a:avLst/>
          </a:prstGeom>
          <a:noFill/>
          <a:ln>
            <a:noFill/>
          </a:ln>
        </p:spPr>
      </p:pic>
      <p:sp>
        <p:nvSpPr>
          <p:cNvPr id="376" name="Google Shape;376;p44"/>
          <p:cNvSpPr/>
          <p:nvPr/>
        </p:nvSpPr>
        <p:spPr>
          <a:xfrm rot="-2700000">
            <a:off x="6232225" y="3127787"/>
            <a:ext cx="2002102" cy="2002102"/>
          </a:xfrm>
          <a:prstGeom prst="teardrop">
            <a:avLst>
              <a:gd fmla="val 100000" name="adj"/>
            </a:avLst>
          </a:prstGeom>
          <a:solidFill>
            <a:srgbClr val="FC729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p:nvPr/>
        </p:nvSpPr>
        <p:spPr>
          <a:xfrm>
            <a:off x="2556875" y="913900"/>
            <a:ext cx="1512000" cy="1515900"/>
          </a:xfrm>
          <a:prstGeom prst="bentArrow">
            <a:avLst>
              <a:gd fmla="val 25000" name="adj1"/>
              <a:gd fmla="val 25000" name="adj2"/>
              <a:gd fmla="val 37401" name="adj3"/>
              <a:gd fmla="val 43750" name="adj4"/>
            </a:avLst>
          </a:prstGeom>
          <a:solidFill>
            <a:srgbClr val="FBDED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5"/>
          <p:cNvSpPr txBox="1"/>
          <p:nvPr>
            <p:ph type="ctrTitle"/>
          </p:nvPr>
        </p:nvSpPr>
        <p:spPr>
          <a:xfrm>
            <a:off x="311700" y="2429800"/>
            <a:ext cx="3607800" cy="48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преднагрузка</a:t>
            </a:r>
            <a:endParaRPr sz="3000">
              <a:solidFill>
                <a:srgbClr val="666666"/>
              </a:solidFill>
              <a:latin typeface="Nunito"/>
              <a:ea typeface="Nunito"/>
              <a:cs typeface="Nunito"/>
              <a:sym typeface="Nunito"/>
            </a:endParaRPr>
          </a:p>
        </p:txBody>
      </p:sp>
      <p:sp>
        <p:nvSpPr>
          <p:cNvPr id="383" name="Google Shape;383;p45"/>
          <p:cNvSpPr/>
          <p:nvPr/>
        </p:nvSpPr>
        <p:spPr>
          <a:xfrm rot="2531550">
            <a:off x="612868" y="2875672"/>
            <a:ext cx="840203" cy="1428919"/>
          </a:xfrm>
          <a:prstGeom prst="upArrow">
            <a:avLst>
              <a:gd fmla="val 50000" name="adj1"/>
              <a:gd fmla="val 50000"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5"/>
          <p:cNvSpPr/>
          <p:nvPr/>
        </p:nvSpPr>
        <p:spPr>
          <a:xfrm rot="-2086754">
            <a:off x="2630283" y="2889353"/>
            <a:ext cx="840439" cy="1548556"/>
          </a:xfrm>
          <a:prstGeom prst="upArrow">
            <a:avLst>
              <a:gd fmla="val 50000" name="adj1"/>
              <a:gd fmla="val 50000"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5"/>
          <p:cNvSpPr txBox="1"/>
          <p:nvPr>
            <p:ph type="ctrTitle"/>
          </p:nvPr>
        </p:nvSpPr>
        <p:spPr>
          <a:xfrm>
            <a:off x="14925" y="3709675"/>
            <a:ext cx="2036100" cy="6918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000">
                <a:solidFill>
                  <a:srgbClr val="666666"/>
                </a:solidFill>
                <a:latin typeface="Nunito"/>
                <a:ea typeface="Nunito"/>
                <a:cs typeface="Nunito"/>
                <a:sym typeface="Nunito"/>
              </a:rPr>
              <a:t>сопротивление вен</a:t>
            </a:r>
            <a:endParaRPr sz="2000">
              <a:solidFill>
                <a:srgbClr val="666666"/>
              </a:solidFill>
              <a:latin typeface="Nunito"/>
              <a:ea typeface="Nunito"/>
              <a:cs typeface="Nunito"/>
              <a:sym typeface="Nunito"/>
            </a:endParaRPr>
          </a:p>
        </p:txBody>
      </p:sp>
      <p:sp>
        <p:nvSpPr>
          <p:cNvPr id="386" name="Google Shape;386;p45"/>
          <p:cNvSpPr txBox="1"/>
          <p:nvPr>
            <p:ph type="ctrTitle"/>
          </p:nvPr>
        </p:nvSpPr>
        <p:spPr>
          <a:xfrm>
            <a:off x="5660800" y="913900"/>
            <a:ext cx="3843600" cy="2494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1800">
                <a:solidFill>
                  <a:srgbClr val="666666"/>
                </a:solidFill>
                <a:latin typeface="Nunito"/>
                <a:ea typeface="Nunito"/>
                <a:cs typeface="Nunito"/>
                <a:sym typeface="Nunito"/>
              </a:rPr>
              <a:t>задерживают Na и воду:</a:t>
            </a:r>
            <a:endParaRPr sz="1800">
              <a:solidFill>
                <a:srgbClr val="666666"/>
              </a:solidFill>
              <a:latin typeface="Nunito"/>
              <a:ea typeface="Nunito"/>
              <a:cs typeface="Nunito"/>
              <a:sym typeface="Nunito"/>
            </a:endParaRPr>
          </a:p>
          <a:p>
            <a:pPr indent="-457200" lvl="0" marL="457200" rtl="0" algn="l">
              <a:lnSpc>
                <a:spcPct val="100000"/>
              </a:lnSpc>
              <a:spcBef>
                <a:spcPts val="0"/>
              </a:spcBef>
              <a:spcAft>
                <a:spcPts val="0"/>
              </a:spcAft>
              <a:buClr>
                <a:srgbClr val="EA6389"/>
              </a:buClr>
              <a:buSzPts val="4100"/>
              <a:buFont typeface="Nunito"/>
              <a:buChar char="●"/>
            </a:pPr>
            <a:r>
              <a:rPr lang="ru" sz="3800">
                <a:solidFill>
                  <a:srgbClr val="EA6389"/>
                </a:solidFill>
                <a:latin typeface="Nunito"/>
                <a:ea typeface="Nunito"/>
                <a:cs typeface="Nunito"/>
                <a:sym typeface="Nunito"/>
              </a:rPr>
              <a:t>ALDO</a:t>
            </a:r>
            <a:endParaRPr sz="3800">
              <a:solidFill>
                <a:srgbClr val="EA6389"/>
              </a:solidFill>
              <a:latin typeface="Nunito"/>
              <a:ea typeface="Nunito"/>
              <a:cs typeface="Nunito"/>
              <a:sym typeface="Nunito"/>
            </a:endParaRPr>
          </a:p>
          <a:p>
            <a:pPr indent="-444500" lvl="0" marL="914400" rtl="0" algn="l">
              <a:lnSpc>
                <a:spcPct val="100000"/>
              </a:lnSpc>
              <a:spcBef>
                <a:spcPts val="0"/>
              </a:spcBef>
              <a:spcAft>
                <a:spcPts val="0"/>
              </a:spcAft>
              <a:buClr>
                <a:srgbClr val="EA6389"/>
              </a:buClr>
              <a:buSzPts val="3400"/>
              <a:buFont typeface="Nunito"/>
              <a:buChar char="●"/>
            </a:pPr>
            <a:r>
              <a:rPr lang="ru" sz="3400">
                <a:solidFill>
                  <a:srgbClr val="EA6389"/>
                </a:solidFill>
                <a:latin typeface="Nunito"/>
                <a:ea typeface="Nunito"/>
                <a:cs typeface="Nunito"/>
                <a:sym typeface="Nunito"/>
              </a:rPr>
              <a:t>кортизол</a:t>
            </a:r>
            <a:endParaRPr sz="3400">
              <a:solidFill>
                <a:srgbClr val="EA6389"/>
              </a:solidFill>
              <a:latin typeface="Nunito"/>
              <a:ea typeface="Nunito"/>
              <a:cs typeface="Nunito"/>
              <a:sym typeface="Nunito"/>
            </a:endParaRPr>
          </a:p>
          <a:p>
            <a:pPr indent="-381000" lvl="0" marL="914400" rtl="0" algn="l">
              <a:lnSpc>
                <a:spcPct val="100000"/>
              </a:lnSpc>
              <a:spcBef>
                <a:spcPts val="0"/>
              </a:spcBef>
              <a:spcAft>
                <a:spcPts val="0"/>
              </a:spcAft>
              <a:buClr>
                <a:srgbClr val="EA6389"/>
              </a:buClr>
              <a:buSzPts val="2400"/>
              <a:buFont typeface="Nunito"/>
              <a:buChar char="●"/>
            </a:pPr>
            <a:r>
              <a:rPr lang="ru" sz="2400">
                <a:solidFill>
                  <a:srgbClr val="EA6389"/>
                </a:solidFill>
                <a:latin typeface="Nunito"/>
                <a:ea typeface="Nunito"/>
                <a:cs typeface="Nunito"/>
                <a:sym typeface="Nunito"/>
              </a:rPr>
              <a:t>инсулин</a:t>
            </a:r>
            <a:endParaRPr sz="2400">
              <a:solidFill>
                <a:srgbClr val="EA6389"/>
              </a:solidFill>
              <a:latin typeface="Nunito"/>
              <a:ea typeface="Nunito"/>
              <a:cs typeface="Nunito"/>
              <a:sym typeface="Nunito"/>
            </a:endParaRPr>
          </a:p>
          <a:p>
            <a:pPr indent="-381000" lvl="0" marL="914400" rtl="0" algn="l">
              <a:lnSpc>
                <a:spcPct val="100000"/>
              </a:lnSpc>
              <a:spcBef>
                <a:spcPts val="0"/>
              </a:spcBef>
              <a:spcAft>
                <a:spcPts val="0"/>
              </a:spcAft>
              <a:buClr>
                <a:srgbClr val="EA6389"/>
              </a:buClr>
              <a:buSzPts val="2400"/>
              <a:buFont typeface="Nunito"/>
              <a:buChar char="●"/>
            </a:pPr>
            <a:r>
              <a:rPr lang="ru" sz="2400">
                <a:solidFill>
                  <a:srgbClr val="EA6389"/>
                </a:solidFill>
                <a:latin typeface="Nunito"/>
                <a:ea typeface="Nunito"/>
                <a:cs typeface="Nunito"/>
                <a:sym typeface="Nunito"/>
              </a:rPr>
              <a:t>СТГ</a:t>
            </a:r>
            <a:r>
              <a:rPr lang="ru" sz="1800">
                <a:solidFill>
                  <a:srgbClr val="666666"/>
                </a:solidFill>
                <a:latin typeface="Nunito"/>
                <a:ea typeface="Nunito"/>
                <a:cs typeface="Nunito"/>
                <a:sym typeface="Nunito"/>
              </a:rPr>
              <a:t> </a:t>
            </a:r>
            <a:endParaRPr sz="1800">
              <a:solidFill>
                <a:srgbClr val="666666"/>
              </a:solidFill>
              <a:latin typeface="Nunito"/>
              <a:ea typeface="Nunito"/>
              <a:cs typeface="Nunito"/>
              <a:sym typeface="Nunito"/>
            </a:endParaRPr>
          </a:p>
          <a:p>
            <a:pPr indent="457200" lvl="0" marL="0" rtl="0" algn="l">
              <a:lnSpc>
                <a:spcPct val="100000"/>
              </a:lnSpc>
              <a:spcBef>
                <a:spcPts val="0"/>
              </a:spcBef>
              <a:spcAft>
                <a:spcPts val="0"/>
              </a:spcAft>
              <a:buSzPts val="5200"/>
              <a:buNone/>
            </a:pPr>
            <a:r>
              <a:rPr lang="ru" sz="1800">
                <a:solidFill>
                  <a:srgbClr val="666666"/>
                </a:solidFill>
                <a:latin typeface="Nunito"/>
                <a:ea typeface="Nunito"/>
                <a:cs typeface="Nunito"/>
                <a:sym typeface="Nunito"/>
              </a:rPr>
              <a:t>  	 и др.</a:t>
            </a:r>
            <a:endParaRPr sz="1800">
              <a:solidFill>
                <a:srgbClr val="666666"/>
              </a:solidFill>
              <a:latin typeface="Nunito"/>
              <a:ea typeface="Nunito"/>
              <a:cs typeface="Nunito"/>
              <a:sym typeface="Nunito"/>
            </a:endParaRPr>
          </a:p>
        </p:txBody>
      </p:sp>
      <p:sp>
        <p:nvSpPr>
          <p:cNvPr id="387" name="Google Shape;387;p45"/>
          <p:cNvSpPr/>
          <p:nvPr/>
        </p:nvSpPr>
        <p:spPr>
          <a:xfrm rot="-8232790">
            <a:off x="5176781" y="2284112"/>
            <a:ext cx="840458" cy="773155"/>
          </a:xfrm>
          <a:prstGeom prst="upArrow">
            <a:avLst>
              <a:gd fmla="val 50000" name="adj1"/>
              <a:gd fmla="val 50000" name="adj2"/>
            </a:avLst>
          </a:prstGeom>
          <a:solidFill>
            <a:srgbClr val="F58BA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5"/>
          <p:cNvSpPr txBox="1"/>
          <p:nvPr>
            <p:ph type="ctrTitle"/>
          </p:nvPr>
        </p:nvSpPr>
        <p:spPr>
          <a:xfrm>
            <a:off x="2294825" y="3865100"/>
            <a:ext cx="2036100" cy="8286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5000">
                <a:solidFill>
                  <a:srgbClr val="666666"/>
                </a:solidFill>
                <a:latin typeface="Nunito"/>
                <a:ea typeface="Nunito"/>
                <a:cs typeface="Nunito"/>
                <a:sym typeface="Nunito"/>
              </a:rPr>
              <a:t>ОЦК</a:t>
            </a:r>
            <a:endParaRPr sz="5000">
              <a:solidFill>
                <a:srgbClr val="666666"/>
              </a:solidFill>
              <a:latin typeface="Nunito"/>
              <a:ea typeface="Nunito"/>
              <a:cs typeface="Nunito"/>
              <a:sym typeface="Nunito"/>
            </a:endParaRPr>
          </a:p>
        </p:txBody>
      </p:sp>
      <p:pic>
        <p:nvPicPr>
          <p:cNvPr id="389" name="Google Shape;389;p45"/>
          <p:cNvPicPr preferRelativeResize="0"/>
          <p:nvPr/>
        </p:nvPicPr>
        <p:blipFill rotWithShape="1">
          <a:blip r:embed="rId3">
            <a:alphaModFix/>
          </a:blip>
          <a:srcRect b="0" l="0" r="0" t="0"/>
          <a:stretch/>
        </p:blipFill>
        <p:spPr>
          <a:xfrm>
            <a:off x="3673550" y="2778776"/>
            <a:ext cx="2494500" cy="2494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p:nvPr/>
        </p:nvSpPr>
        <p:spPr>
          <a:xfrm>
            <a:off x="2556875" y="913900"/>
            <a:ext cx="1512000" cy="1515900"/>
          </a:xfrm>
          <a:prstGeom prst="bentArrow">
            <a:avLst>
              <a:gd fmla="val 25000" name="adj1"/>
              <a:gd fmla="val 25000" name="adj2"/>
              <a:gd fmla="val 37401" name="adj3"/>
              <a:gd fmla="val 43750" name="adj4"/>
            </a:avLst>
          </a:prstGeom>
          <a:solidFill>
            <a:srgbClr val="FBDED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6"/>
          <p:cNvSpPr txBox="1"/>
          <p:nvPr>
            <p:ph type="ctrTitle"/>
          </p:nvPr>
        </p:nvSpPr>
        <p:spPr>
          <a:xfrm>
            <a:off x="311700" y="2429800"/>
            <a:ext cx="3607800" cy="48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преднагрузка</a:t>
            </a:r>
            <a:endParaRPr sz="3000">
              <a:solidFill>
                <a:srgbClr val="666666"/>
              </a:solidFill>
              <a:latin typeface="Nunito"/>
              <a:ea typeface="Nunito"/>
              <a:cs typeface="Nunito"/>
              <a:sym typeface="Nunito"/>
            </a:endParaRPr>
          </a:p>
        </p:txBody>
      </p:sp>
      <p:sp>
        <p:nvSpPr>
          <p:cNvPr id="396" name="Google Shape;396;p46"/>
          <p:cNvSpPr/>
          <p:nvPr/>
        </p:nvSpPr>
        <p:spPr>
          <a:xfrm rot="2531550">
            <a:off x="612868" y="2875672"/>
            <a:ext cx="840203" cy="1428919"/>
          </a:xfrm>
          <a:prstGeom prst="upArrow">
            <a:avLst>
              <a:gd fmla="val 50000" name="adj1"/>
              <a:gd fmla="val 50000"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6"/>
          <p:cNvSpPr/>
          <p:nvPr/>
        </p:nvSpPr>
        <p:spPr>
          <a:xfrm rot="-2086754">
            <a:off x="2630283" y="2889353"/>
            <a:ext cx="840439" cy="1548556"/>
          </a:xfrm>
          <a:prstGeom prst="upArrow">
            <a:avLst>
              <a:gd fmla="val 50000" name="adj1"/>
              <a:gd fmla="val 50000"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6"/>
          <p:cNvSpPr txBox="1"/>
          <p:nvPr>
            <p:ph type="ctrTitle"/>
          </p:nvPr>
        </p:nvSpPr>
        <p:spPr>
          <a:xfrm>
            <a:off x="14925" y="3709675"/>
            <a:ext cx="2036100" cy="6918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000">
                <a:solidFill>
                  <a:srgbClr val="666666"/>
                </a:solidFill>
                <a:latin typeface="Nunito"/>
                <a:ea typeface="Nunito"/>
                <a:cs typeface="Nunito"/>
                <a:sym typeface="Nunito"/>
              </a:rPr>
              <a:t>сопротивление вен</a:t>
            </a:r>
            <a:endParaRPr sz="2000">
              <a:solidFill>
                <a:srgbClr val="666666"/>
              </a:solidFill>
              <a:latin typeface="Nunito"/>
              <a:ea typeface="Nunito"/>
              <a:cs typeface="Nunito"/>
              <a:sym typeface="Nunito"/>
            </a:endParaRPr>
          </a:p>
        </p:txBody>
      </p:sp>
      <p:sp>
        <p:nvSpPr>
          <p:cNvPr id="399" name="Google Shape;399;p46"/>
          <p:cNvSpPr/>
          <p:nvPr/>
        </p:nvSpPr>
        <p:spPr>
          <a:xfrm rot="-4465861">
            <a:off x="5725781" y="4129594"/>
            <a:ext cx="840541" cy="773368"/>
          </a:xfrm>
          <a:prstGeom prst="upArrow">
            <a:avLst>
              <a:gd fmla="val 50000" name="adj1"/>
              <a:gd fmla="val 50000" name="adj2"/>
            </a:avLst>
          </a:prstGeom>
          <a:solidFill>
            <a:srgbClr val="C7F3A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6"/>
          <p:cNvSpPr txBox="1"/>
          <p:nvPr>
            <p:ph type="ctrTitle"/>
          </p:nvPr>
        </p:nvSpPr>
        <p:spPr>
          <a:xfrm>
            <a:off x="5660800" y="2571750"/>
            <a:ext cx="3843600" cy="2494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1800">
                <a:solidFill>
                  <a:srgbClr val="666666"/>
                </a:solidFill>
                <a:latin typeface="Nunito"/>
                <a:ea typeface="Nunito"/>
                <a:cs typeface="Nunito"/>
                <a:sym typeface="Nunito"/>
              </a:rPr>
              <a:t>       выводят Na и воду:</a:t>
            </a:r>
            <a:endParaRPr sz="1800">
              <a:solidFill>
                <a:srgbClr val="666666"/>
              </a:solidFill>
              <a:latin typeface="Nunito"/>
              <a:ea typeface="Nunito"/>
              <a:cs typeface="Nunito"/>
              <a:sym typeface="Nunito"/>
            </a:endParaRPr>
          </a:p>
          <a:p>
            <a:pPr indent="0" lvl="0" marL="914400" rtl="0" algn="l">
              <a:lnSpc>
                <a:spcPct val="100000"/>
              </a:lnSpc>
              <a:spcBef>
                <a:spcPts val="0"/>
              </a:spcBef>
              <a:spcAft>
                <a:spcPts val="0"/>
              </a:spcAft>
              <a:buSzPts val="5200"/>
              <a:buNone/>
            </a:pPr>
            <a:r>
              <a:rPr lang="ru" sz="3800">
                <a:solidFill>
                  <a:srgbClr val="C7F3A6"/>
                </a:solidFill>
                <a:latin typeface="Nunito"/>
                <a:ea typeface="Nunito"/>
                <a:cs typeface="Nunito"/>
                <a:sym typeface="Nunito"/>
              </a:rPr>
              <a:t>ANP, BNP</a:t>
            </a:r>
            <a:endParaRPr sz="1800">
              <a:solidFill>
                <a:srgbClr val="C7F3A6"/>
              </a:solidFill>
              <a:latin typeface="Nunito"/>
              <a:ea typeface="Nunito"/>
              <a:cs typeface="Nunito"/>
              <a:sym typeface="Nunito"/>
            </a:endParaRPr>
          </a:p>
        </p:txBody>
      </p:sp>
      <p:sp>
        <p:nvSpPr>
          <p:cNvPr id="401" name="Google Shape;401;p46"/>
          <p:cNvSpPr txBox="1"/>
          <p:nvPr>
            <p:ph type="ctrTitle"/>
          </p:nvPr>
        </p:nvSpPr>
        <p:spPr>
          <a:xfrm>
            <a:off x="2294825" y="3865100"/>
            <a:ext cx="2036100" cy="8286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5000">
                <a:solidFill>
                  <a:srgbClr val="666666"/>
                </a:solidFill>
                <a:latin typeface="Nunito"/>
                <a:ea typeface="Nunito"/>
                <a:cs typeface="Nunito"/>
                <a:sym typeface="Nunito"/>
              </a:rPr>
              <a:t>ОЦК</a:t>
            </a:r>
            <a:endParaRPr sz="5000">
              <a:solidFill>
                <a:srgbClr val="666666"/>
              </a:solidFill>
              <a:latin typeface="Nunito"/>
              <a:ea typeface="Nunito"/>
              <a:cs typeface="Nunito"/>
              <a:sym typeface="Nunito"/>
            </a:endParaRPr>
          </a:p>
        </p:txBody>
      </p:sp>
      <p:pic>
        <p:nvPicPr>
          <p:cNvPr id="402" name="Google Shape;402;p46"/>
          <p:cNvPicPr preferRelativeResize="0"/>
          <p:nvPr/>
        </p:nvPicPr>
        <p:blipFill rotWithShape="1">
          <a:blip r:embed="rId3">
            <a:alphaModFix/>
          </a:blip>
          <a:srcRect b="0" l="0" r="0" t="0"/>
          <a:stretch/>
        </p:blipFill>
        <p:spPr>
          <a:xfrm>
            <a:off x="3673550" y="2778776"/>
            <a:ext cx="2494500" cy="2494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47"/>
          <p:cNvPicPr preferRelativeResize="0"/>
          <p:nvPr/>
        </p:nvPicPr>
        <p:blipFill rotWithShape="1">
          <a:blip r:embed="rId3">
            <a:alphaModFix/>
          </a:blip>
          <a:srcRect b="0" l="0" r="0" t="0"/>
          <a:stretch/>
        </p:blipFill>
        <p:spPr>
          <a:xfrm>
            <a:off x="6008350" y="3106751"/>
            <a:ext cx="2494500" cy="2494500"/>
          </a:xfrm>
          <a:prstGeom prst="rect">
            <a:avLst/>
          </a:prstGeom>
          <a:noFill/>
          <a:ln>
            <a:noFill/>
          </a:ln>
        </p:spPr>
      </p:pic>
      <p:sp>
        <p:nvSpPr>
          <p:cNvPr id="408" name="Google Shape;408;p47"/>
          <p:cNvSpPr/>
          <p:nvPr/>
        </p:nvSpPr>
        <p:spPr>
          <a:xfrm flipH="1">
            <a:off x="3161225" y="450875"/>
            <a:ext cx="2494500" cy="2494500"/>
          </a:xfrm>
          <a:prstGeom prst="ellipse">
            <a:avLst/>
          </a:prstGeom>
          <a:solidFill>
            <a:schemeClr val="lt2"/>
          </a:solidFill>
          <a:ln cap="flat" cmpd="sng" w="152400">
            <a:solidFill>
              <a:srgbClr val="F58BA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7"/>
          <p:cNvSpPr/>
          <p:nvPr/>
        </p:nvSpPr>
        <p:spPr>
          <a:xfrm>
            <a:off x="2368550" y="281525"/>
            <a:ext cx="4593300" cy="1365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7"/>
          <p:cNvSpPr/>
          <p:nvPr/>
        </p:nvSpPr>
        <p:spPr>
          <a:xfrm rot="-1071962">
            <a:off x="2473195" y="1021713"/>
            <a:ext cx="1477087" cy="1352858"/>
          </a:xfrm>
          <a:custGeom>
            <a:rect b="b" l="l" r="r" t="t"/>
            <a:pathLst>
              <a:path extrusionOk="0" h="54113" w="59082">
                <a:moveTo>
                  <a:pt x="0" y="0"/>
                </a:moveTo>
                <a:cubicBezTo>
                  <a:pt x="7362" y="4233"/>
                  <a:pt x="34326" y="16381"/>
                  <a:pt x="44173" y="25400"/>
                </a:cubicBezTo>
                <a:cubicBezTo>
                  <a:pt x="54020" y="34419"/>
                  <a:pt x="56597" y="49328"/>
                  <a:pt x="59082" y="54113"/>
                </a:cubicBezTo>
              </a:path>
            </a:pathLst>
          </a:custGeom>
          <a:noFill/>
          <a:ln cap="flat" cmpd="sng" w="114300">
            <a:solidFill>
              <a:srgbClr val="F58B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7"/>
          <p:cNvSpPr/>
          <p:nvPr/>
        </p:nvSpPr>
        <p:spPr>
          <a:xfrm flipH="1" rot="1071962">
            <a:off x="4975470" y="1021688"/>
            <a:ext cx="1477087" cy="1352858"/>
          </a:xfrm>
          <a:custGeom>
            <a:rect b="b" l="l" r="r" t="t"/>
            <a:pathLst>
              <a:path extrusionOk="0" h="54113" w="59082">
                <a:moveTo>
                  <a:pt x="0" y="0"/>
                </a:moveTo>
                <a:cubicBezTo>
                  <a:pt x="7362" y="4233"/>
                  <a:pt x="34326" y="16381"/>
                  <a:pt x="44173" y="25400"/>
                </a:cubicBezTo>
                <a:cubicBezTo>
                  <a:pt x="54020" y="34419"/>
                  <a:pt x="56597" y="49328"/>
                  <a:pt x="59082" y="54113"/>
                </a:cubicBezTo>
              </a:path>
            </a:pathLst>
          </a:custGeom>
          <a:noFill/>
          <a:ln cap="flat" cmpd="sng" w="114300">
            <a:solidFill>
              <a:srgbClr val="F58B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 name="Google Shape;412;p47"/>
          <p:cNvCxnSpPr/>
          <p:nvPr/>
        </p:nvCxnSpPr>
        <p:spPr>
          <a:xfrm>
            <a:off x="4462025" y="2995100"/>
            <a:ext cx="9300" cy="1135800"/>
          </a:xfrm>
          <a:prstGeom prst="straightConnector1">
            <a:avLst/>
          </a:prstGeom>
          <a:noFill/>
          <a:ln cap="flat" cmpd="sng" w="228600">
            <a:solidFill>
              <a:srgbClr val="F58BA9"/>
            </a:solidFill>
            <a:prstDash val="solid"/>
            <a:round/>
            <a:headEnd len="sm" w="sm" type="none"/>
            <a:tailEnd len="sm" w="sm" type="none"/>
          </a:ln>
        </p:spPr>
      </p:cxnSp>
      <p:pic>
        <p:nvPicPr>
          <p:cNvPr id="413" name="Google Shape;413;p47"/>
          <p:cNvPicPr preferRelativeResize="0"/>
          <p:nvPr/>
        </p:nvPicPr>
        <p:blipFill rotWithShape="1">
          <a:blip r:embed="rId4">
            <a:alphaModFix amt="74000"/>
          </a:blip>
          <a:srcRect b="0" l="0" r="0" t="0"/>
          <a:stretch/>
        </p:blipFill>
        <p:spPr>
          <a:xfrm>
            <a:off x="5965875" y="2811888"/>
            <a:ext cx="658600" cy="583625"/>
          </a:xfrm>
          <a:prstGeom prst="rect">
            <a:avLst/>
          </a:prstGeom>
          <a:noFill/>
          <a:ln>
            <a:noFill/>
          </a:ln>
        </p:spPr>
      </p:pic>
      <p:cxnSp>
        <p:nvCxnSpPr>
          <p:cNvPr id="414" name="Google Shape;414;p47"/>
          <p:cNvCxnSpPr/>
          <p:nvPr/>
        </p:nvCxnSpPr>
        <p:spPr>
          <a:xfrm>
            <a:off x="5655725" y="2484000"/>
            <a:ext cx="438300" cy="327900"/>
          </a:xfrm>
          <a:prstGeom prst="straightConnector1">
            <a:avLst/>
          </a:prstGeom>
          <a:noFill/>
          <a:ln cap="flat" cmpd="sng" w="76200">
            <a:solidFill>
              <a:srgbClr val="B7B7B7"/>
            </a:solidFill>
            <a:prstDash val="solid"/>
            <a:round/>
            <a:headEnd len="sm" w="sm" type="none"/>
            <a:tailEnd len="sm" w="sm" type="none"/>
          </a:ln>
        </p:spPr>
      </p:cxnSp>
      <p:cxnSp>
        <p:nvCxnSpPr>
          <p:cNvPr id="415" name="Google Shape;415;p47"/>
          <p:cNvCxnSpPr/>
          <p:nvPr/>
        </p:nvCxnSpPr>
        <p:spPr>
          <a:xfrm>
            <a:off x="6624475" y="3262300"/>
            <a:ext cx="438300" cy="327900"/>
          </a:xfrm>
          <a:prstGeom prst="straightConnector1">
            <a:avLst/>
          </a:prstGeom>
          <a:noFill/>
          <a:ln cap="flat" cmpd="sng" w="76200">
            <a:solidFill>
              <a:srgbClr val="B7B7B7"/>
            </a:solidFill>
            <a:prstDash val="solid"/>
            <a:round/>
            <a:headEnd len="sm" w="sm" type="none"/>
            <a:tailEnd len="sm" w="sm" type="none"/>
          </a:ln>
        </p:spPr>
      </p:cxnSp>
      <p:sp>
        <p:nvSpPr>
          <p:cNvPr id="416" name="Google Shape;416;p47"/>
          <p:cNvSpPr/>
          <p:nvPr/>
        </p:nvSpPr>
        <p:spPr>
          <a:xfrm rot="-10180029">
            <a:off x="2186603" y="1419524"/>
            <a:ext cx="658987" cy="541299"/>
          </a:xfrm>
          <a:prstGeom prst="upArrow">
            <a:avLst>
              <a:gd fmla="val 50000" name="adj1"/>
              <a:gd fmla="val 50000" name="adj2"/>
            </a:avLst>
          </a:prstGeom>
          <a:solidFill>
            <a:srgbClr val="C7F3A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7"/>
          <p:cNvSpPr/>
          <p:nvPr/>
        </p:nvSpPr>
        <p:spPr>
          <a:xfrm rot="575197">
            <a:off x="2311203" y="693521"/>
            <a:ext cx="659307" cy="541285"/>
          </a:xfrm>
          <a:prstGeom prst="upArrow">
            <a:avLst>
              <a:gd fmla="val 50000" name="adj1"/>
              <a:gd fmla="val 50000" name="adj2"/>
            </a:avLst>
          </a:prstGeom>
          <a:solidFill>
            <a:srgbClr val="C7F3A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7"/>
          <p:cNvSpPr txBox="1"/>
          <p:nvPr>
            <p:ph type="ctrTitle"/>
          </p:nvPr>
        </p:nvSpPr>
        <p:spPr>
          <a:xfrm>
            <a:off x="-551125" y="450870"/>
            <a:ext cx="3843600" cy="1365300"/>
          </a:xfrm>
          <a:prstGeom prst="rect">
            <a:avLst/>
          </a:prstGeom>
          <a:noFill/>
          <a:ln>
            <a:noFill/>
          </a:ln>
        </p:spPr>
        <p:txBody>
          <a:bodyPr anchorCtr="0" anchor="b" bIns="91425" lIns="91425" spcFirstLastPara="1" rIns="91425" wrap="square" tIns="91425">
            <a:noAutofit/>
          </a:bodyPr>
          <a:lstStyle/>
          <a:p>
            <a:pPr indent="0" lvl="0" marL="914400" rtl="0" algn="l">
              <a:lnSpc>
                <a:spcPct val="100000"/>
              </a:lnSpc>
              <a:spcBef>
                <a:spcPts val="0"/>
              </a:spcBef>
              <a:spcAft>
                <a:spcPts val="0"/>
              </a:spcAft>
              <a:buSzPts val="5200"/>
              <a:buNone/>
            </a:pPr>
            <a:r>
              <a:rPr lang="ru" sz="7000">
                <a:solidFill>
                  <a:srgbClr val="C7F3A6"/>
                </a:solidFill>
                <a:latin typeface="Nunito"/>
                <a:ea typeface="Nunito"/>
                <a:cs typeface="Nunito"/>
                <a:sym typeface="Nunito"/>
              </a:rPr>
              <a:t>ПгЕ</a:t>
            </a:r>
            <a:endParaRPr sz="7000">
              <a:solidFill>
                <a:srgbClr val="C7F3A6"/>
              </a:solidFill>
              <a:latin typeface="Nunito"/>
              <a:ea typeface="Nunito"/>
              <a:cs typeface="Nunito"/>
              <a:sym typeface="Nunito"/>
            </a:endParaRPr>
          </a:p>
        </p:txBody>
      </p:sp>
      <p:sp>
        <p:nvSpPr>
          <p:cNvPr id="419" name="Google Shape;419;p47"/>
          <p:cNvSpPr txBox="1"/>
          <p:nvPr>
            <p:ph type="ctrTitle"/>
          </p:nvPr>
        </p:nvSpPr>
        <p:spPr>
          <a:xfrm>
            <a:off x="303500" y="1856463"/>
            <a:ext cx="3406500" cy="2494500"/>
          </a:xfrm>
          <a:prstGeom prst="rect">
            <a:avLst/>
          </a:prstGeom>
          <a:noFill/>
          <a:ln>
            <a:noFill/>
          </a:ln>
        </p:spPr>
        <p:txBody>
          <a:bodyPr anchorCtr="0" anchor="b" bIns="91425" lIns="91425" spcFirstLastPara="1" rIns="91425" wrap="square" tIns="91425">
            <a:noAutofit/>
          </a:bodyPr>
          <a:lstStyle/>
          <a:p>
            <a:pPr indent="0" lvl="0" marL="89999" rtl="0" algn="l">
              <a:lnSpc>
                <a:spcPct val="100000"/>
              </a:lnSpc>
              <a:spcBef>
                <a:spcPts val="0"/>
              </a:spcBef>
              <a:spcAft>
                <a:spcPts val="0"/>
              </a:spcAft>
              <a:buSzPts val="5200"/>
              <a:buNone/>
            </a:pPr>
            <a:r>
              <a:rPr lang="ru" sz="2200">
                <a:solidFill>
                  <a:srgbClr val="666666"/>
                </a:solidFill>
                <a:latin typeface="Nunito"/>
                <a:ea typeface="Nunito"/>
                <a:cs typeface="Nunito"/>
                <a:sym typeface="Nunito"/>
              </a:rPr>
              <a:t>почечные простагландины расширяют приносящую артериолу и повышают фильтрацию</a:t>
            </a:r>
            <a:endParaRPr sz="2200">
              <a:solidFill>
                <a:srgbClr val="C7F3A6"/>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8"/>
          <p:cNvSpPr/>
          <p:nvPr/>
        </p:nvSpPr>
        <p:spPr>
          <a:xfrm>
            <a:off x="2556875" y="913900"/>
            <a:ext cx="1512000" cy="1515900"/>
          </a:xfrm>
          <a:prstGeom prst="bentArrow">
            <a:avLst>
              <a:gd fmla="val 25000" name="adj1"/>
              <a:gd fmla="val 25000" name="adj2"/>
              <a:gd fmla="val 37401" name="adj3"/>
              <a:gd fmla="val 43750" name="adj4"/>
            </a:avLst>
          </a:prstGeom>
          <a:solidFill>
            <a:srgbClr val="FBDED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8"/>
          <p:cNvSpPr txBox="1"/>
          <p:nvPr>
            <p:ph type="ctrTitle"/>
          </p:nvPr>
        </p:nvSpPr>
        <p:spPr>
          <a:xfrm>
            <a:off x="311700" y="2429800"/>
            <a:ext cx="3607800" cy="48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преднагрузка</a:t>
            </a:r>
            <a:endParaRPr sz="3000">
              <a:solidFill>
                <a:srgbClr val="666666"/>
              </a:solidFill>
              <a:latin typeface="Nunito"/>
              <a:ea typeface="Nunito"/>
              <a:cs typeface="Nunito"/>
              <a:sym typeface="Nunito"/>
            </a:endParaRPr>
          </a:p>
        </p:txBody>
      </p:sp>
      <p:sp>
        <p:nvSpPr>
          <p:cNvPr id="426" name="Google Shape;426;p48"/>
          <p:cNvSpPr/>
          <p:nvPr/>
        </p:nvSpPr>
        <p:spPr>
          <a:xfrm rot="2531550">
            <a:off x="612868" y="2875672"/>
            <a:ext cx="840203" cy="1428919"/>
          </a:xfrm>
          <a:prstGeom prst="upArrow">
            <a:avLst>
              <a:gd fmla="val 50000" name="adj1"/>
              <a:gd fmla="val 50000"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8"/>
          <p:cNvSpPr/>
          <p:nvPr/>
        </p:nvSpPr>
        <p:spPr>
          <a:xfrm rot="-2086754">
            <a:off x="2630283" y="2889353"/>
            <a:ext cx="840439" cy="1548556"/>
          </a:xfrm>
          <a:prstGeom prst="upArrow">
            <a:avLst>
              <a:gd fmla="val 50000" name="adj1"/>
              <a:gd fmla="val 50000"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8"/>
          <p:cNvSpPr txBox="1"/>
          <p:nvPr>
            <p:ph type="ctrTitle"/>
          </p:nvPr>
        </p:nvSpPr>
        <p:spPr>
          <a:xfrm>
            <a:off x="14925" y="3709675"/>
            <a:ext cx="2036100" cy="6918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000">
                <a:solidFill>
                  <a:srgbClr val="666666"/>
                </a:solidFill>
                <a:latin typeface="Nunito"/>
                <a:ea typeface="Nunito"/>
                <a:cs typeface="Nunito"/>
                <a:sym typeface="Nunito"/>
              </a:rPr>
              <a:t>сопротивление вен</a:t>
            </a:r>
            <a:endParaRPr sz="2000">
              <a:solidFill>
                <a:srgbClr val="666666"/>
              </a:solidFill>
              <a:latin typeface="Nunito"/>
              <a:ea typeface="Nunito"/>
              <a:cs typeface="Nunito"/>
              <a:sym typeface="Nunito"/>
            </a:endParaRPr>
          </a:p>
        </p:txBody>
      </p:sp>
      <p:sp>
        <p:nvSpPr>
          <p:cNvPr id="429" name="Google Shape;429;p48"/>
          <p:cNvSpPr txBox="1"/>
          <p:nvPr>
            <p:ph type="ctrTitle"/>
          </p:nvPr>
        </p:nvSpPr>
        <p:spPr>
          <a:xfrm>
            <a:off x="2294825" y="3865100"/>
            <a:ext cx="2036100" cy="8286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5000">
                <a:solidFill>
                  <a:srgbClr val="666666"/>
                </a:solidFill>
                <a:latin typeface="Nunito"/>
                <a:ea typeface="Nunito"/>
                <a:cs typeface="Nunito"/>
                <a:sym typeface="Nunito"/>
              </a:rPr>
              <a:t>ОЦК</a:t>
            </a:r>
            <a:endParaRPr sz="5000">
              <a:solidFill>
                <a:srgbClr val="666666"/>
              </a:solidFill>
              <a:latin typeface="Nunito"/>
              <a:ea typeface="Nunito"/>
              <a:cs typeface="Nunito"/>
              <a:sym typeface="Nunito"/>
            </a:endParaRPr>
          </a:p>
        </p:txBody>
      </p:sp>
      <p:sp>
        <p:nvSpPr>
          <p:cNvPr id="430" name="Google Shape;430;p48"/>
          <p:cNvSpPr/>
          <p:nvPr/>
        </p:nvSpPr>
        <p:spPr>
          <a:xfrm>
            <a:off x="4401500" y="3270651"/>
            <a:ext cx="2342100" cy="2017500"/>
          </a:xfrm>
          <a:prstGeom prst="ellipse">
            <a:avLst/>
          </a:prstGeom>
          <a:solidFill>
            <a:srgbClr val="F3A6A6">
              <a:alpha val="16078"/>
            </a:srgbClr>
          </a:solidFill>
          <a:ln cap="flat" cmpd="sng" w="152400">
            <a:solidFill>
              <a:srgbClr val="FBD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8"/>
          <p:cNvSpPr/>
          <p:nvPr/>
        </p:nvSpPr>
        <p:spPr>
          <a:xfrm rot="-2700000">
            <a:off x="8112715" y="4367194"/>
            <a:ext cx="436568" cy="420870"/>
          </a:xfrm>
          <a:prstGeom prst="teardrop">
            <a:avLst>
              <a:gd fmla="val 100000" name="adj"/>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8"/>
          <p:cNvSpPr/>
          <p:nvPr/>
        </p:nvSpPr>
        <p:spPr>
          <a:xfrm rot="-2915517">
            <a:off x="8603051" y="4323117"/>
            <a:ext cx="436789" cy="420646"/>
          </a:xfrm>
          <a:prstGeom prst="teardrop">
            <a:avLst>
              <a:gd fmla="val 100000" name="adj"/>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8"/>
          <p:cNvSpPr/>
          <p:nvPr/>
        </p:nvSpPr>
        <p:spPr>
          <a:xfrm rot="-2700000">
            <a:off x="8348840" y="3871444"/>
            <a:ext cx="436568" cy="420870"/>
          </a:xfrm>
          <a:prstGeom prst="teardrop">
            <a:avLst>
              <a:gd fmla="val 100000" name="adj"/>
            </a:avLst>
          </a:prstGeom>
          <a:solidFill>
            <a:srgbClr val="E6B8A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8"/>
          <p:cNvSpPr/>
          <p:nvPr/>
        </p:nvSpPr>
        <p:spPr>
          <a:xfrm>
            <a:off x="6358675" y="4198100"/>
            <a:ext cx="1809000" cy="162600"/>
          </a:xfrm>
          <a:prstGeom prst="leftRightArrow">
            <a:avLst>
              <a:gd fmla="val 50000" name="adj1"/>
              <a:gd fmla="val 50000" name="adj2"/>
            </a:avLst>
          </a:prstGeom>
          <a:solidFill>
            <a:srgbClr val="E6B8AF"/>
          </a:solidFill>
          <a:ln cap="flat" cmpd="sng" w="9525">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8"/>
          <p:cNvSpPr txBox="1"/>
          <p:nvPr>
            <p:ph type="ctrTitle"/>
          </p:nvPr>
        </p:nvSpPr>
        <p:spPr>
          <a:xfrm>
            <a:off x="5484575" y="3059575"/>
            <a:ext cx="3772500" cy="10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700">
                <a:solidFill>
                  <a:srgbClr val="E6B8AF"/>
                </a:solidFill>
                <a:latin typeface="Nunito"/>
                <a:ea typeface="Nunito"/>
                <a:cs typeface="Nunito"/>
                <a:sym typeface="Nunito"/>
              </a:rPr>
              <a:t>транскапиллярный обмен</a:t>
            </a:r>
            <a:endParaRPr sz="2700">
              <a:solidFill>
                <a:srgbClr val="E6B8AF"/>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9"/>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442" name="Google Shape;442;p49"/>
          <p:cNvSpPr txBox="1"/>
          <p:nvPr>
            <p:ph type="ctrTitle"/>
          </p:nvPr>
        </p:nvSpPr>
        <p:spPr>
          <a:xfrm>
            <a:off x="3016900" y="225720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УО</a:t>
            </a:r>
            <a:endParaRPr sz="4600">
              <a:latin typeface="Nunito"/>
              <a:ea typeface="Nunito"/>
              <a:cs typeface="Nunito"/>
              <a:sym typeface="Nunito"/>
            </a:endParaRPr>
          </a:p>
        </p:txBody>
      </p:sp>
      <p:sp>
        <p:nvSpPr>
          <p:cNvPr id="443" name="Google Shape;443;p49"/>
          <p:cNvSpPr txBox="1"/>
          <p:nvPr>
            <p:ph type="ctrTitle"/>
          </p:nvPr>
        </p:nvSpPr>
        <p:spPr>
          <a:xfrm>
            <a:off x="3016900" y="147195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ЧСС </a:t>
            </a:r>
            <a:endParaRPr sz="4600">
              <a:latin typeface="Nunito"/>
              <a:ea typeface="Nunito"/>
              <a:cs typeface="Nunito"/>
              <a:sym typeface="Nunito"/>
            </a:endParaRPr>
          </a:p>
          <a:p>
            <a:pPr indent="0" lvl="0" marL="0" rtl="0" algn="ctr">
              <a:lnSpc>
                <a:spcPct val="100000"/>
              </a:lnSpc>
              <a:spcBef>
                <a:spcPts val="0"/>
              </a:spcBef>
              <a:spcAft>
                <a:spcPts val="0"/>
              </a:spcAft>
              <a:buSzPts val="5200"/>
              <a:buNone/>
            </a:pPr>
            <a:r>
              <a:rPr lang="ru" sz="4600">
                <a:latin typeface="Nunito"/>
                <a:ea typeface="Nunito"/>
                <a:cs typeface="Nunito"/>
                <a:sym typeface="Nunito"/>
              </a:rPr>
              <a:t>х </a:t>
            </a:r>
            <a:endParaRPr sz="4600">
              <a:latin typeface="Nunito"/>
              <a:ea typeface="Nunito"/>
              <a:cs typeface="Nunito"/>
              <a:sym typeface="Nunito"/>
            </a:endParaRPr>
          </a:p>
        </p:txBody>
      </p:sp>
      <p:sp>
        <p:nvSpPr>
          <p:cNvPr id="444" name="Google Shape;444;p49"/>
          <p:cNvSpPr/>
          <p:nvPr/>
        </p:nvSpPr>
        <p:spPr>
          <a:xfrm>
            <a:off x="2814125" y="2464050"/>
            <a:ext cx="1512000" cy="1515900"/>
          </a:xfrm>
          <a:prstGeom prst="bentArrow">
            <a:avLst>
              <a:gd fmla="val 25000" name="adj1"/>
              <a:gd fmla="val 25000" name="adj2"/>
              <a:gd fmla="val 37401" name="adj3"/>
              <a:gd fmla="val 43750" name="adj4"/>
            </a:avLst>
          </a:prstGeom>
          <a:solidFill>
            <a:srgbClr val="FBDED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9"/>
          <p:cNvSpPr/>
          <p:nvPr/>
        </p:nvSpPr>
        <p:spPr>
          <a:xfrm rot="-5400000">
            <a:off x="4081000" y="3524900"/>
            <a:ext cx="1479600" cy="769500"/>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9"/>
          <p:cNvSpPr/>
          <p:nvPr/>
        </p:nvSpPr>
        <p:spPr>
          <a:xfrm rot="5400000">
            <a:off x="5399425" y="2624725"/>
            <a:ext cx="1512000" cy="1515900"/>
          </a:xfrm>
          <a:prstGeom prst="bentArrow">
            <a:avLst>
              <a:gd fmla="val 25000" name="adj1"/>
              <a:gd fmla="val 25000" name="adj2"/>
              <a:gd fmla="val 37401" name="adj3"/>
              <a:gd fmla="val 43750" name="adj4"/>
            </a:avLst>
          </a:prstGeom>
          <a:solidFill>
            <a:srgbClr val="FBDE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9"/>
          <p:cNvSpPr txBox="1"/>
          <p:nvPr>
            <p:ph type="ctrTitle"/>
          </p:nvPr>
        </p:nvSpPr>
        <p:spPr>
          <a:xfrm>
            <a:off x="568950" y="3979950"/>
            <a:ext cx="3607800" cy="48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преднагрузка</a:t>
            </a:r>
            <a:endParaRPr sz="3000">
              <a:solidFill>
                <a:srgbClr val="666666"/>
              </a:solidFill>
              <a:latin typeface="Nunito"/>
              <a:ea typeface="Nunito"/>
              <a:cs typeface="Nunito"/>
              <a:sym typeface="Nunito"/>
            </a:endParaRPr>
          </a:p>
        </p:txBody>
      </p:sp>
      <p:sp>
        <p:nvSpPr>
          <p:cNvPr id="448" name="Google Shape;448;p49"/>
          <p:cNvSpPr txBox="1"/>
          <p:nvPr>
            <p:ph type="ctrTitle"/>
          </p:nvPr>
        </p:nvSpPr>
        <p:spPr>
          <a:xfrm>
            <a:off x="5789925" y="3349475"/>
            <a:ext cx="2777100" cy="131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постнагрузка</a:t>
            </a:r>
            <a:endParaRPr sz="3000">
              <a:solidFill>
                <a:srgbClr val="666666"/>
              </a:solidFill>
              <a:latin typeface="Nunito"/>
              <a:ea typeface="Nunito"/>
              <a:cs typeface="Nunito"/>
              <a:sym typeface="Nunito"/>
            </a:endParaRPr>
          </a:p>
        </p:txBody>
      </p:sp>
      <p:sp>
        <p:nvSpPr>
          <p:cNvPr id="449" name="Google Shape;449;p49"/>
          <p:cNvSpPr txBox="1"/>
          <p:nvPr>
            <p:ph type="ctrTitle"/>
          </p:nvPr>
        </p:nvSpPr>
        <p:spPr>
          <a:xfrm>
            <a:off x="3396800" y="4372200"/>
            <a:ext cx="2711100" cy="77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сократимость</a:t>
            </a:r>
            <a:endParaRPr sz="3000">
              <a:solidFill>
                <a:srgbClr val="666666"/>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0"/>
          <p:cNvSpPr/>
          <p:nvPr/>
        </p:nvSpPr>
        <p:spPr>
          <a:xfrm rot="5400000">
            <a:off x="5399425" y="2624725"/>
            <a:ext cx="1512000" cy="1515900"/>
          </a:xfrm>
          <a:prstGeom prst="bentArrow">
            <a:avLst>
              <a:gd fmla="val 25000" name="adj1"/>
              <a:gd fmla="val 25000" name="adj2"/>
              <a:gd fmla="val 37401" name="adj3"/>
              <a:gd fmla="val 43750" name="adj4"/>
            </a:avLst>
          </a:prstGeom>
          <a:solidFill>
            <a:srgbClr val="FBDE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0"/>
          <p:cNvSpPr txBox="1"/>
          <p:nvPr>
            <p:ph type="ctrTitle"/>
          </p:nvPr>
        </p:nvSpPr>
        <p:spPr>
          <a:xfrm>
            <a:off x="5789925" y="3349475"/>
            <a:ext cx="2777100" cy="131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постнагрузка</a:t>
            </a:r>
            <a:endParaRPr sz="3000">
              <a:solidFill>
                <a:srgbClr val="666666"/>
              </a:solidFill>
              <a:latin typeface="Nunito"/>
              <a:ea typeface="Nunito"/>
              <a:cs typeface="Nunito"/>
              <a:sym typeface="Nunito"/>
            </a:endParaRPr>
          </a:p>
        </p:txBody>
      </p:sp>
      <p:sp>
        <p:nvSpPr>
          <p:cNvPr id="456" name="Google Shape;456;p50"/>
          <p:cNvSpPr txBox="1"/>
          <p:nvPr>
            <p:ph type="ctrTitle"/>
          </p:nvPr>
        </p:nvSpPr>
        <p:spPr>
          <a:xfrm>
            <a:off x="3012825" y="3724875"/>
            <a:ext cx="2777100" cy="131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1700">
                <a:solidFill>
                  <a:srgbClr val="999999"/>
                </a:solidFill>
                <a:latin typeface="Nunito"/>
                <a:ea typeface="Nunito"/>
                <a:cs typeface="Nunito"/>
                <a:sym typeface="Nunito"/>
              </a:rPr>
              <a:t>насколько </a:t>
            </a:r>
            <a:endParaRPr sz="1700">
              <a:solidFill>
                <a:srgbClr val="999999"/>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1700">
                <a:solidFill>
                  <a:srgbClr val="999999"/>
                </a:solidFill>
                <a:latin typeface="Nunito"/>
                <a:ea typeface="Nunito"/>
                <a:cs typeface="Nunito"/>
                <a:sym typeface="Nunito"/>
              </a:rPr>
              <a:t>сильно сопротивляются артерии, в которых выталкивается кровь</a:t>
            </a:r>
            <a:endParaRPr sz="1700">
              <a:solidFill>
                <a:srgbClr val="999999"/>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1"/>
          <p:cNvSpPr/>
          <p:nvPr/>
        </p:nvSpPr>
        <p:spPr>
          <a:xfrm rot="5400000">
            <a:off x="5399425" y="2624725"/>
            <a:ext cx="1512000" cy="1515900"/>
          </a:xfrm>
          <a:prstGeom prst="bentArrow">
            <a:avLst>
              <a:gd fmla="val 25000" name="adj1"/>
              <a:gd fmla="val 25000" name="adj2"/>
              <a:gd fmla="val 37401" name="adj3"/>
              <a:gd fmla="val 43750" name="adj4"/>
            </a:avLst>
          </a:prstGeom>
          <a:solidFill>
            <a:srgbClr val="FBDE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1"/>
          <p:cNvSpPr txBox="1"/>
          <p:nvPr>
            <p:ph type="ctrTitle"/>
          </p:nvPr>
        </p:nvSpPr>
        <p:spPr>
          <a:xfrm>
            <a:off x="5789925" y="3349475"/>
            <a:ext cx="2777100" cy="131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постнагрузка</a:t>
            </a:r>
            <a:endParaRPr sz="3000">
              <a:solidFill>
                <a:srgbClr val="666666"/>
              </a:solidFill>
              <a:latin typeface="Nunito"/>
              <a:ea typeface="Nunito"/>
              <a:cs typeface="Nunito"/>
              <a:sym typeface="Nunito"/>
            </a:endParaRPr>
          </a:p>
        </p:txBody>
      </p:sp>
      <p:sp>
        <p:nvSpPr>
          <p:cNvPr id="463" name="Google Shape;463;p51"/>
          <p:cNvSpPr txBox="1"/>
          <p:nvPr>
            <p:ph type="ctrTitle"/>
          </p:nvPr>
        </p:nvSpPr>
        <p:spPr>
          <a:xfrm>
            <a:off x="2786750" y="3073775"/>
            <a:ext cx="2777100" cy="158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400">
                <a:solidFill>
                  <a:srgbClr val="999999"/>
                </a:solidFill>
                <a:latin typeface="Nunito"/>
                <a:ea typeface="Nunito"/>
                <a:cs typeface="Nunito"/>
                <a:sym typeface="Nunito"/>
              </a:rPr>
              <a:t>то есть это</a:t>
            </a:r>
            <a:r>
              <a:rPr lang="ru" sz="4800">
                <a:solidFill>
                  <a:srgbClr val="999999"/>
                </a:solidFill>
                <a:latin typeface="Nunito"/>
                <a:ea typeface="Nunito"/>
                <a:cs typeface="Nunito"/>
                <a:sym typeface="Nunito"/>
              </a:rPr>
              <a:t> ОПСС</a:t>
            </a:r>
            <a:endParaRPr sz="4800">
              <a:solidFill>
                <a:srgbClr val="999999"/>
              </a:solidFill>
              <a:latin typeface="Nunito"/>
              <a:ea typeface="Nunito"/>
              <a:cs typeface="Nunito"/>
              <a:sym typeface="Nunito"/>
            </a:endParaRPr>
          </a:p>
        </p:txBody>
      </p:sp>
      <p:sp>
        <p:nvSpPr>
          <p:cNvPr id="464" name="Google Shape;464;p51"/>
          <p:cNvSpPr txBox="1"/>
          <p:nvPr>
            <p:ph type="ctrTitle"/>
          </p:nvPr>
        </p:nvSpPr>
        <p:spPr>
          <a:xfrm>
            <a:off x="2857550" y="4475500"/>
            <a:ext cx="2777100" cy="488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1800">
                <a:solidFill>
                  <a:srgbClr val="999999"/>
                </a:solidFill>
                <a:latin typeface="Nunito"/>
                <a:ea typeface="Nunito"/>
                <a:cs typeface="Nunito"/>
                <a:sym typeface="Nunito"/>
              </a:rPr>
              <a:t>(будет далее)</a:t>
            </a:r>
            <a:endParaRPr sz="1800">
              <a:solidFill>
                <a:srgbClr val="999999"/>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2"/>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471" name="Google Shape;471;p52"/>
          <p:cNvSpPr txBox="1"/>
          <p:nvPr>
            <p:ph type="ctrTitle"/>
          </p:nvPr>
        </p:nvSpPr>
        <p:spPr>
          <a:xfrm>
            <a:off x="3016900" y="225720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УО</a:t>
            </a:r>
            <a:endParaRPr sz="4600">
              <a:latin typeface="Nunito"/>
              <a:ea typeface="Nunito"/>
              <a:cs typeface="Nunito"/>
              <a:sym typeface="Nunito"/>
            </a:endParaRPr>
          </a:p>
        </p:txBody>
      </p:sp>
      <p:sp>
        <p:nvSpPr>
          <p:cNvPr id="472" name="Google Shape;472;p52"/>
          <p:cNvSpPr txBox="1"/>
          <p:nvPr>
            <p:ph type="ctrTitle"/>
          </p:nvPr>
        </p:nvSpPr>
        <p:spPr>
          <a:xfrm>
            <a:off x="3016900" y="147195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ЧСС </a:t>
            </a:r>
            <a:endParaRPr sz="4600">
              <a:latin typeface="Nunito"/>
              <a:ea typeface="Nunito"/>
              <a:cs typeface="Nunito"/>
              <a:sym typeface="Nunito"/>
            </a:endParaRPr>
          </a:p>
          <a:p>
            <a:pPr indent="0" lvl="0" marL="0" rtl="0" algn="ctr">
              <a:lnSpc>
                <a:spcPct val="100000"/>
              </a:lnSpc>
              <a:spcBef>
                <a:spcPts val="0"/>
              </a:spcBef>
              <a:spcAft>
                <a:spcPts val="0"/>
              </a:spcAft>
              <a:buSzPts val="5200"/>
              <a:buNone/>
            </a:pPr>
            <a:r>
              <a:rPr lang="ru" sz="4600">
                <a:latin typeface="Nunito"/>
                <a:ea typeface="Nunito"/>
                <a:cs typeface="Nunito"/>
                <a:sym typeface="Nunito"/>
              </a:rPr>
              <a:t>х </a:t>
            </a:r>
            <a:endParaRPr sz="4600">
              <a:latin typeface="Nunito"/>
              <a:ea typeface="Nunito"/>
              <a:cs typeface="Nunito"/>
              <a:sym typeface="Nunito"/>
            </a:endParaRPr>
          </a:p>
        </p:txBody>
      </p:sp>
      <p:sp>
        <p:nvSpPr>
          <p:cNvPr id="473" name="Google Shape;473;p52"/>
          <p:cNvSpPr/>
          <p:nvPr/>
        </p:nvSpPr>
        <p:spPr>
          <a:xfrm>
            <a:off x="2814125" y="2464050"/>
            <a:ext cx="1512000" cy="1515900"/>
          </a:xfrm>
          <a:prstGeom prst="bentArrow">
            <a:avLst>
              <a:gd fmla="val 25000" name="adj1"/>
              <a:gd fmla="val 25000" name="adj2"/>
              <a:gd fmla="val 37401" name="adj3"/>
              <a:gd fmla="val 43750" name="adj4"/>
            </a:avLst>
          </a:prstGeom>
          <a:solidFill>
            <a:srgbClr val="FBDED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2"/>
          <p:cNvSpPr/>
          <p:nvPr/>
        </p:nvSpPr>
        <p:spPr>
          <a:xfrm rot="-5400000">
            <a:off x="4081000" y="3524900"/>
            <a:ext cx="1479600" cy="769500"/>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2"/>
          <p:cNvSpPr/>
          <p:nvPr/>
        </p:nvSpPr>
        <p:spPr>
          <a:xfrm rot="5400000">
            <a:off x="5399425" y="2624725"/>
            <a:ext cx="1512000" cy="1515900"/>
          </a:xfrm>
          <a:prstGeom prst="bentArrow">
            <a:avLst>
              <a:gd fmla="val 25000" name="adj1"/>
              <a:gd fmla="val 25000" name="adj2"/>
              <a:gd fmla="val 37401" name="adj3"/>
              <a:gd fmla="val 43750" name="adj4"/>
            </a:avLst>
          </a:prstGeom>
          <a:solidFill>
            <a:srgbClr val="FBDE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2"/>
          <p:cNvSpPr txBox="1"/>
          <p:nvPr>
            <p:ph type="ctrTitle"/>
          </p:nvPr>
        </p:nvSpPr>
        <p:spPr>
          <a:xfrm>
            <a:off x="568950" y="3979950"/>
            <a:ext cx="3607800" cy="481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преднагрузка</a:t>
            </a:r>
            <a:endParaRPr sz="3000">
              <a:solidFill>
                <a:srgbClr val="666666"/>
              </a:solidFill>
              <a:latin typeface="Nunito"/>
              <a:ea typeface="Nunito"/>
              <a:cs typeface="Nunito"/>
              <a:sym typeface="Nunito"/>
            </a:endParaRPr>
          </a:p>
        </p:txBody>
      </p:sp>
      <p:sp>
        <p:nvSpPr>
          <p:cNvPr id="477" name="Google Shape;477;p52"/>
          <p:cNvSpPr txBox="1"/>
          <p:nvPr>
            <p:ph type="ctrTitle"/>
          </p:nvPr>
        </p:nvSpPr>
        <p:spPr>
          <a:xfrm>
            <a:off x="5789925" y="3349475"/>
            <a:ext cx="2777100" cy="131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постнагрузка</a:t>
            </a:r>
            <a:endParaRPr sz="3000">
              <a:solidFill>
                <a:srgbClr val="666666"/>
              </a:solidFill>
              <a:latin typeface="Nunito"/>
              <a:ea typeface="Nunito"/>
              <a:cs typeface="Nunito"/>
              <a:sym typeface="Nunito"/>
            </a:endParaRPr>
          </a:p>
        </p:txBody>
      </p:sp>
      <p:sp>
        <p:nvSpPr>
          <p:cNvPr id="478" name="Google Shape;478;p52"/>
          <p:cNvSpPr txBox="1"/>
          <p:nvPr>
            <p:ph type="ctrTitle"/>
          </p:nvPr>
        </p:nvSpPr>
        <p:spPr>
          <a:xfrm>
            <a:off x="3396800" y="4372200"/>
            <a:ext cx="2711100" cy="771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666666"/>
                </a:solidFill>
                <a:latin typeface="Nunito"/>
                <a:ea typeface="Nunito"/>
                <a:cs typeface="Nunito"/>
                <a:sym typeface="Nunito"/>
              </a:rPr>
              <a:t>сократимость</a:t>
            </a:r>
            <a:endParaRPr sz="3000">
              <a:solidFill>
                <a:srgbClr val="666666"/>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3"/>
          <p:cNvSpPr txBox="1"/>
          <p:nvPr>
            <p:ph type="ctrTitle"/>
          </p:nvPr>
        </p:nvSpPr>
        <p:spPr>
          <a:xfrm>
            <a:off x="3197850" y="2241750"/>
            <a:ext cx="2748300" cy="66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3000">
                <a:solidFill>
                  <a:srgbClr val="666666"/>
                </a:solidFill>
                <a:latin typeface="Nunito"/>
                <a:ea typeface="Nunito"/>
                <a:cs typeface="Nunito"/>
                <a:sym typeface="Nunito"/>
              </a:rPr>
              <a:t>сократимость </a:t>
            </a:r>
            <a:endParaRPr sz="3000">
              <a:solidFill>
                <a:srgbClr val="666666"/>
              </a:solidFill>
              <a:latin typeface="Nunito"/>
              <a:ea typeface="Nunito"/>
              <a:cs typeface="Nunito"/>
              <a:sym typeface="Nunito"/>
            </a:endParaRPr>
          </a:p>
        </p:txBody>
      </p:sp>
      <p:sp>
        <p:nvSpPr>
          <p:cNvPr id="484" name="Google Shape;484;p53"/>
          <p:cNvSpPr/>
          <p:nvPr/>
        </p:nvSpPr>
        <p:spPr>
          <a:xfrm rot="2002487">
            <a:off x="2310255" y="1684067"/>
            <a:ext cx="831647" cy="718153"/>
          </a:xfrm>
          <a:prstGeom prst="rightArrow">
            <a:avLst>
              <a:gd fmla="val 50000" name="adj1"/>
              <a:gd fmla="val 5945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3"/>
          <p:cNvSpPr/>
          <p:nvPr/>
        </p:nvSpPr>
        <p:spPr>
          <a:xfrm flipH="1" rot="-2002487">
            <a:off x="5927230" y="1684067"/>
            <a:ext cx="831647" cy="718153"/>
          </a:xfrm>
          <a:prstGeom prst="rightArrow">
            <a:avLst>
              <a:gd fmla="val 50000" name="adj1"/>
              <a:gd fmla="val 5945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3"/>
          <p:cNvSpPr/>
          <p:nvPr/>
        </p:nvSpPr>
        <p:spPr>
          <a:xfrm rot="-5400000">
            <a:off x="4156200" y="3030250"/>
            <a:ext cx="831600" cy="718200"/>
          </a:xfrm>
          <a:prstGeom prst="rightArrow">
            <a:avLst>
              <a:gd fmla="val 50000" name="adj1"/>
              <a:gd fmla="val 5945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ctrTitle"/>
          </p:nvPr>
        </p:nvSpPr>
        <p:spPr>
          <a:xfrm>
            <a:off x="311700" y="1038975"/>
            <a:ext cx="8520600" cy="254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7200">
                <a:solidFill>
                  <a:srgbClr val="666666"/>
                </a:solidFill>
                <a:latin typeface="Nunito"/>
                <a:ea typeface="Nunito"/>
                <a:cs typeface="Nunito"/>
                <a:sym typeface="Nunito"/>
              </a:rPr>
              <a:t>РЕГУЛЯЦИЯ ДАВЛЕНИЯ</a:t>
            </a:r>
            <a:endParaRPr sz="7200">
              <a:solidFill>
                <a:srgbClr val="666666"/>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type="ctrTitle"/>
          </p:nvPr>
        </p:nvSpPr>
        <p:spPr>
          <a:xfrm>
            <a:off x="3197850" y="2241750"/>
            <a:ext cx="2748300" cy="66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3000">
                <a:solidFill>
                  <a:srgbClr val="666666"/>
                </a:solidFill>
                <a:latin typeface="Nunito"/>
                <a:ea typeface="Nunito"/>
                <a:cs typeface="Nunito"/>
                <a:sym typeface="Nunito"/>
              </a:rPr>
              <a:t>сократимость </a:t>
            </a:r>
            <a:endParaRPr sz="3000">
              <a:solidFill>
                <a:srgbClr val="666666"/>
              </a:solidFill>
              <a:latin typeface="Nunito"/>
              <a:ea typeface="Nunito"/>
              <a:cs typeface="Nunito"/>
              <a:sym typeface="Nunito"/>
            </a:endParaRPr>
          </a:p>
        </p:txBody>
      </p:sp>
      <p:sp>
        <p:nvSpPr>
          <p:cNvPr id="492" name="Google Shape;492;p54"/>
          <p:cNvSpPr/>
          <p:nvPr/>
        </p:nvSpPr>
        <p:spPr>
          <a:xfrm rot="-5400000">
            <a:off x="4156200" y="3030250"/>
            <a:ext cx="831600" cy="718200"/>
          </a:xfrm>
          <a:prstGeom prst="rightArrow">
            <a:avLst>
              <a:gd fmla="val 50000" name="adj1"/>
              <a:gd fmla="val 5945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4"/>
          <p:cNvSpPr/>
          <p:nvPr/>
        </p:nvSpPr>
        <p:spPr>
          <a:xfrm rot="2002487">
            <a:off x="2310255" y="1684067"/>
            <a:ext cx="831647" cy="718153"/>
          </a:xfrm>
          <a:prstGeom prst="rightArrow">
            <a:avLst>
              <a:gd fmla="val 50000" name="adj1"/>
              <a:gd fmla="val 5945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4"/>
          <p:cNvSpPr/>
          <p:nvPr/>
        </p:nvSpPr>
        <p:spPr>
          <a:xfrm flipH="1" rot="-2002487">
            <a:off x="5927230" y="1684067"/>
            <a:ext cx="831647" cy="718153"/>
          </a:xfrm>
          <a:prstGeom prst="rightArrow">
            <a:avLst>
              <a:gd fmla="val 50000" name="adj1"/>
              <a:gd fmla="val 5945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4"/>
          <p:cNvSpPr txBox="1"/>
          <p:nvPr>
            <p:ph type="ctrTitle"/>
          </p:nvPr>
        </p:nvSpPr>
        <p:spPr>
          <a:xfrm>
            <a:off x="485250" y="663625"/>
            <a:ext cx="2340900" cy="10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666666"/>
                </a:solidFill>
                <a:latin typeface="Nunito"/>
                <a:ea typeface="Nunito"/>
                <a:cs typeface="Nunito"/>
                <a:sym typeface="Nunito"/>
              </a:rPr>
              <a:t>то, что мы уже изучили</a:t>
            </a:r>
            <a:endParaRPr sz="2400">
              <a:solidFill>
                <a:srgbClr val="666666"/>
              </a:solidFill>
              <a:latin typeface="Nunito"/>
              <a:ea typeface="Nunito"/>
              <a:cs typeface="Nunito"/>
              <a:sym typeface="Nunito"/>
            </a:endParaRPr>
          </a:p>
        </p:txBody>
      </p:sp>
      <p:sp>
        <p:nvSpPr>
          <p:cNvPr id="496" name="Google Shape;496;p54"/>
          <p:cNvSpPr txBox="1"/>
          <p:nvPr>
            <p:ph type="ctrTitle"/>
          </p:nvPr>
        </p:nvSpPr>
        <p:spPr>
          <a:xfrm>
            <a:off x="2999100" y="3975600"/>
            <a:ext cx="3626700" cy="116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600">
                <a:solidFill>
                  <a:srgbClr val="666666"/>
                </a:solidFill>
                <a:latin typeface="Nunito"/>
                <a:ea typeface="Nunito"/>
                <a:cs typeface="Nunito"/>
                <a:sym typeface="Nunito"/>
              </a:rPr>
              <a:t>САС - </a:t>
            </a:r>
            <a:r>
              <a:rPr lang="ru" sz="3600">
                <a:solidFill>
                  <a:srgbClr val="666666"/>
                </a:solidFill>
                <a:latin typeface="Comfortaa"/>
                <a:ea typeface="Comfortaa"/>
                <a:cs typeface="Comfortaa"/>
                <a:sym typeface="Comfortaa"/>
              </a:rPr>
              <a:t>β</a:t>
            </a:r>
            <a:r>
              <a:rPr lang="ru" sz="3600">
                <a:solidFill>
                  <a:srgbClr val="666666"/>
                </a:solidFill>
                <a:latin typeface="Nunito"/>
                <a:ea typeface="Nunito"/>
                <a:cs typeface="Nunito"/>
                <a:sym typeface="Nunito"/>
              </a:rPr>
              <a:t>1</a:t>
            </a:r>
            <a:endParaRPr sz="3600">
              <a:solidFill>
                <a:srgbClr val="666666"/>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3600">
                <a:solidFill>
                  <a:srgbClr val="666666"/>
                </a:solidFill>
                <a:latin typeface="Nunito"/>
                <a:ea typeface="Nunito"/>
                <a:cs typeface="Nunito"/>
                <a:sym typeface="Nunito"/>
              </a:rPr>
              <a:t>ПНС - М2</a:t>
            </a:r>
            <a:endParaRPr sz="3600">
              <a:solidFill>
                <a:srgbClr val="666666"/>
              </a:solidFill>
              <a:latin typeface="Nunito"/>
              <a:ea typeface="Nunito"/>
              <a:cs typeface="Nunito"/>
              <a:sym typeface="Nunito"/>
            </a:endParaRPr>
          </a:p>
        </p:txBody>
      </p:sp>
      <p:sp>
        <p:nvSpPr>
          <p:cNvPr id="497" name="Google Shape;497;p54"/>
          <p:cNvSpPr txBox="1"/>
          <p:nvPr>
            <p:ph type="ctrTitle"/>
          </p:nvPr>
        </p:nvSpPr>
        <p:spPr>
          <a:xfrm>
            <a:off x="6803100" y="1013875"/>
            <a:ext cx="2340900" cy="10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другие факторы</a:t>
            </a:r>
            <a:endParaRPr sz="2400">
              <a:solidFill>
                <a:srgbClr val="666666"/>
              </a:solidFill>
              <a:latin typeface="Nunito"/>
              <a:ea typeface="Nunito"/>
              <a:cs typeface="Nunito"/>
              <a:sym typeface="Nunito"/>
            </a:endParaRPr>
          </a:p>
        </p:txBody>
      </p:sp>
      <p:sp>
        <p:nvSpPr>
          <p:cNvPr id="498" name="Google Shape;498;p54"/>
          <p:cNvSpPr txBox="1"/>
          <p:nvPr>
            <p:ph type="ctrTitle"/>
          </p:nvPr>
        </p:nvSpPr>
        <p:spPr>
          <a:xfrm>
            <a:off x="5706450" y="3920750"/>
            <a:ext cx="1389600" cy="90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7200">
                <a:solidFill>
                  <a:srgbClr val="666666"/>
                </a:solidFill>
                <a:latin typeface="Nunito"/>
                <a:ea typeface="Nunito"/>
                <a:cs typeface="Nunito"/>
                <a:sym typeface="Nunito"/>
              </a:rPr>
              <a:t>+ </a:t>
            </a:r>
            <a:endParaRPr sz="7200">
              <a:solidFill>
                <a:srgbClr val="666666"/>
              </a:solidFill>
              <a:latin typeface="Nunito"/>
              <a:ea typeface="Nunito"/>
              <a:cs typeface="Nunito"/>
              <a:sym typeface="Nunito"/>
            </a:endParaRPr>
          </a:p>
        </p:txBody>
      </p:sp>
      <p:sp>
        <p:nvSpPr>
          <p:cNvPr id="499" name="Google Shape;499;p54"/>
          <p:cNvSpPr txBox="1"/>
          <p:nvPr>
            <p:ph type="ctrTitle"/>
          </p:nvPr>
        </p:nvSpPr>
        <p:spPr>
          <a:xfrm>
            <a:off x="2999100" y="3975600"/>
            <a:ext cx="3626700" cy="116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600">
                <a:solidFill>
                  <a:srgbClr val="666666"/>
                </a:solidFill>
                <a:latin typeface="Nunito"/>
                <a:ea typeface="Nunito"/>
                <a:cs typeface="Nunito"/>
                <a:sym typeface="Nunito"/>
              </a:rPr>
              <a:t>САС - </a:t>
            </a:r>
            <a:r>
              <a:rPr lang="ru" sz="3600">
                <a:solidFill>
                  <a:srgbClr val="666666"/>
                </a:solidFill>
                <a:latin typeface="Comfortaa"/>
                <a:ea typeface="Comfortaa"/>
                <a:cs typeface="Comfortaa"/>
                <a:sym typeface="Comfortaa"/>
              </a:rPr>
              <a:t>β</a:t>
            </a:r>
            <a:r>
              <a:rPr lang="ru" sz="3600">
                <a:solidFill>
                  <a:srgbClr val="666666"/>
                </a:solidFill>
                <a:latin typeface="Nunito"/>
                <a:ea typeface="Nunito"/>
                <a:cs typeface="Nunito"/>
                <a:sym typeface="Nunito"/>
              </a:rPr>
              <a:t>1</a:t>
            </a:r>
            <a:endParaRPr sz="3600">
              <a:solidFill>
                <a:srgbClr val="666666"/>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3600">
                <a:solidFill>
                  <a:srgbClr val="666666"/>
                </a:solidFill>
                <a:latin typeface="Nunito"/>
                <a:ea typeface="Nunito"/>
                <a:cs typeface="Nunito"/>
                <a:sym typeface="Nunito"/>
              </a:rPr>
              <a:t>ПНС - М2</a:t>
            </a:r>
            <a:endParaRPr sz="3600">
              <a:solidFill>
                <a:srgbClr val="666666"/>
              </a:solidFill>
              <a:latin typeface="Nunito"/>
              <a:ea typeface="Nunito"/>
              <a:cs typeface="Nunito"/>
              <a:sym typeface="Nunito"/>
            </a:endParaRPr>
          </a:p>
        </p:txBody>
      </p:sp>
      <p:sp>
        <p:nvSpPr>
          <p:cNvPr id="500" name="Google Shape;500;p54"/>
          <p:cNvSpPr txBox="1"/>
          <p:nvPr>
            <p:ph type="ctrTitle"/>
          </p:nvPr>
        </p:nvSpPr>
        <p:spPr>
          <a:xfrm>
            <a:off x="5706450" y="4434950"/>
            <a:ext cx="1389600" cy="90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7200">
                <a:solidFill>
                  <a:srgbClr val="666666"/>
                </a:solidFill>
                <a:latin typeface="Nunito"/>
                <a:ea typeface="Nunito"/>
                <a:cs typeface="Nunito"/>
                <a:sym typeface="Nunito"/>
              </a:rPr>
              <a:t>- </a:t>
            </a:r>
            <a:endParaRPr sz="7200">
              <a:solidFill>
                <a:srgbClr val="666666"/>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5"/>
          <p:cNvSpPr txBox="1"/>
          <p:nvPr>
            <p:ph type="ctrTitle"/>
          </p:nvPr>
        </p:nvSpPr>
        <p:spPr>
          <a:xfrm>
            <a:off x="485250" y="663625"/>
            <a:ext cx="2340900" cy="10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666666"/>
                </a:solidFill>
                <a:latin typeface="Nunito"/>
                <a:ea typeface="Nunito"/>
                <a:cs typeface="Nunito"/>
                <a:sym typeface="Nunito"/>
              </a:rPr>
              <a:t>то, что мы уже изучили:</a:t>
            </a:r>
            <a:endParaRPr sz="2400">
              <a:solidFill>
                <a:srgbClr val="666666"/>
              </a:solidFill>
              <a:latin typeface="Nunito"/>
              <a:ea typeface="Nunito"/>
              <a:cs typeface="Nunito"/>
              <a:sym typeface="Nunito"/>
            </a:endParaRPr>
          </a:p>
        </p:txBody>
      </p:sp>
      <p:sp>
        <p:nvSpPr>
          <p:cNvPr id="506" name="Google Shape;506;p55"/>
          <p:cNvSpPr txBox="1"/>
          <p:nvPr>
            <p:ph type="ctrTitle"/>
          </p:nvPr>
        </p:nvSpPr>
        <p:spPr>
          <a:xfrm>
            <a:off x="244550" y="2138925"/>
            <a:ext cx="3561600" cy="2436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3000">
                <a:solidFill>
                  <a:srgbClr val="666666"/>
                </a:solidFill>
                <a:latin typeface="Nunito"/>
                <a:ea typeface="Nunito"/>
                <a:cs typeface="Nunito"/>
                <a:sym typeface="Nunito"/>
              </a:rPr>
              <a:t>1. преднагрузка</a:t>
            </a:r>
            <a:endParaRPr sz="3000">
              <a:solidFill>
                <a:srgbClr val="666666"/>
              </a:solidFill>
              <a:latin typeface="Nunito"/>
              <a:ea typeface="Nunito"/>
              <a:cs typeface="Nunito"/>
              <a:sym typeface="Nunito"/>
            </a:endParaRPr>
          </a:p>
          <a:p>
            <a:pPr indent="0" lvl="0" marL="0" rtl="0" algn="r">
              <a:lnSpc>
                <a:spcPct val="100000"/>
              </a:lnSpc>
              <a:spcBef>
                <a:spcPts val="0"/>
              </a:spcBef>
              <a:spcAft>
                <a:spcPts val="0"/>
              </a:spcAft>
              <a:buSzPts val="5200"/>
              <a:buNone/>
            </a:pPr>
            <a:r>
              <a:t/>
            </a:r>
            <a:endParaRPr sz="3000">
              <a:solidFill>
                <a:srgbClr val="66666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3000">
                <a:solidFill>
                  <a:srgbClr val="666666"/>
                </a:solidFill>
                <a:latin typeface="Nunito"/>
                <a:ea typeface="Nunito"/>
                <a:cs typeface="Nunito"/>
                <a:sym typeface="Nunito"/>
              </a:rPr>
              <a:t>2. постнагрузка</a:t>
            </a:r>
            <a:endParaRPr sz="3000">
              <a:solidFill>
                <a:srgbClr val="666666"/>
              </a:solidFill>
              <a:latin typeface="Nunito"/>
              <a:ea typeface="Nunito"/>
              <a:cs typeface="Nunito"/>
              <a:sym typeface="Nunito"/>
            </a:endParaRPr>
          </a:p>
          <a:p>
            <a:pPr indent="0" lvl="0" marL="0" rtl="0" algn="r">
              <a:lnSpc>
                <a:spcPct val="100000"/>
              </a:lnSpc>
              <a:spcBef>
                <a:spcPts val="0"/>
              </a:spcBef>
              <a:spcAft>
                <a:spcPts val="0"/>
              </a:spcAft>
              <a:buSzPts val="5200"/>
              <a:buNone/>
            </a:pPr>
            <a:r>
              <a:t/>
            </a:r>
            <a:endParaRPr sz="3000">
              <a:solidFill>
                <a:srgbClr val="66666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3000">
                <a:solidFill>
                  <a:srgbClr val="666666"/>
                </a:solidFill>
                <a:latin typeface="Nunito"/>
                <a:ea typeface="Nunito"/>
                <a:cs typeface="Nunito"/>
                <a:sym typeface="Nunito"/>
              </a:rPr>
              <a:t>3. ЧСС</a:t>
            </a:r>
            <a:endParaRPr sz="3000">
              <a:solidFill>
                <a:srgbClr val="666666"/>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type="ctrTitle"/>
          </p:nvPr>
        </p:nvSpPr>
        <p:spPr>
          <a:xfrm>
            <a:off x="485250" y="663625"/>
            <a:ext cx="2340900" cy="10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666666"/>
                </a:solidFill>
                <a:latin typeface="Nunito"/>
                <a:ea typeface="Nunito"/>
                <a:cs typeface="Nunito"/>
                <a:sym typeface="Nunito"/>
              </a:rPr>
              <a:t>то, что мы уже изучили:</a:t>
            </a:r>
            <a:endParaRPr sz="2400">
              <a:solidFill>
                <a:srgbClr val="666666"/>
              </a:solidFill>
              <a:latin typeface="Nunito"/>
              <a:ea typeface="Nunito"/>
              <a:cs typeface="Nunito"/>
              <a:sym typeface="Nunito"/>
            </a:endParaRPr>
          </a:p>
        </p:txBody>
      </p:sp>
      <p:sp>
        <p:nvSpPr>
          <p:cNvPr id="512" name="Google Shape;512;p56"/>
          <p:cNvSpPr txBox="1"/>
          <p:nvPr>
            <p:ph type="ctrTitle"/>
          </p:nvPr>
        </p:nvSpPr>
        <p:spPr>
          <a:xfrm>
            <a:off x="252450" y="1973950"/>
            <a:ext cx="8639100" cy="310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1. чем выше венозный возврат </a:t>
            </a:r>
            <a:endParaRPr sz="2400">
              <a:solidFill>
                <a:srgbClr val="666666"/>
              </a:solidFill>
              <a:latin typeface="Nunito"/>
              <a:ea typeface="Nunito"/>
              <a:cs typeface="Nunito"/>
              <a:sym typeface="Nunito"/>
            </a:endParaRPr>
          </a:p>
          <a:p>
            <a:pPr indent="45720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и растяжение камеры </a:t>
            </a:r>
            <a:endParaRPr sz="2400">
              <a:solidFill>
                <a:srgbClr val="666666"/>
              </a:solidFill>
              <a:latin typeface="Nunito"/>
              <a:ea typeface="Nunito"/>
              <a:cs typeface="Nunito"/>
              <a:sym typeface="Nunito"/>
            </a:endParaRPr>
          </a:p>
          <a:p>
            <a:pPr indent="45720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в диастолу, тем</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2. чем больше сопротивление</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	артерий, тем</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3. чем выше ЧСС, тем</a:t>
            </a:r>
            <a:endParaRPr sz="2400">
              <a:solidFill>
                <a:srgbClr val="666666"/>
              </a:solidFill>
              <a:latin typeface="Nunito"/>
              <a:ea typeface="Nunito"/>
              <a:cs typeface="Nunito"/>
              <a:sym typeface="Nunito"/>
            </a:endParaRPr>
          </a:p>
        </p:txBody>
      </p:sp>
      <p:sp>
        <p:nvSpPr>
          <p:cNvPr id="513" name="Google Shape;513;p56"/>
          <p:cNvSpPr/>
          <p:nvPr/>
        </p:nvSpPr>
        <p:spPr>
          <a:xfrm>
            <a:off x="5067825" y="1508075"/>
            <a:ext cx="1727400" cy="3725700"/>
          </a:xfrm>
          <a:prstGeom prst="rightArrow">
            <a:avLst>
              <a:gd fmla="val 60928" name="adj1"/>
              <a:gd fmla="val 83708"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4" name="Google Shape;514;p56"/>
          <p:cNvGrpSpPr/>
          <p:nvPr/>
        </p:nvGrpSpPr>
        <p:grpSpPr>
          <a:xfrm>
            <a:off x="3899637" y="2415485"/>
            <a:ext cx="2066111" cy="1164915"/>
            <a:chOff x="605657" y="1538325"/>
            <a:chExt cx="6085746" cy="3798223"/>
          </a:xfrm>
        </p:grpSpPr>
        <p:grpSp>
          <p:nvGrpSpPr>
            <p:cNvPr id="515" name="Google Shape;515;p56"/>
            <p:cNvGrpSpPr/>
            <p:nvPr/>
          </p:nvGrpSpPr>
          <p:grpSpPr>
            <a:xfrm rot="-839487">
              <a:off x="861265" y="2605488"/>
              <a:ext cx="2680210" cy="2443297"/>
              <a:chOff x="916250" y="982025"/>
              <a:chExt cx="3756598" cy="3661250"/>
            </a:xfrm>
          </p:grpSpPr>
          <p:sp>
            <p:nvSpPr>
              <p:cNvPr id="516" name="Google Shape;516;p56"/>
              <p:cNvSpPr/>
              <p:nvPr/>
            </p:nvSpPr>
            <p:spPr>
              <a:xfrm>
                <a:off x="1095450" y="1379808"/>
                <a:ext cx="1132525" cy="616000"/>
              </a:xfrm>
              <a:custGeom>
                <a:rect b="b" l="l" r="r" t="t"/>
                <a:pathLst>
                  <a:path extrusionOk="0" h="24640" w="45301">
                    <a:moveTo>
                      <a:pt x="45301" y="3321"/>
                    </a:moveTo>
                    <a:cubicBezTo>
                      <a:pt x="40472" y="1769"/>
                      <a:pt x="34018" y="-1907"/>
                      <a:pt x="30201" y="1434"/>
                    </a:cubicBezTo>
                    <a:cubicBezTo>
                      <a:pt x="23891" y="6957"/>
                      <a:pt x="26230" y="19432"/>
                      <a:pt x="19253" y="24084"/>
                    </a:cubicBezTo>
                    <a:cubicBezTo>
                      <a:pt x="14772" y="27072"/>
                      <a:pt x="11036" y="17041"/>
                      <a:pt x="6418" y="14269"/>
                    </a:cubicBezTo>
                    <a:cubicBezTo>
                      <a:pt x="3824" y="12712"/>
                      <a:pt x="0" y="17661"/>
                      <a:pt x="0" y="20686"/>
                    </a:cubicBezTo>
                  </a:path>
                </a:pathLst>
              </a:cu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6"/>
              <p:cNvSpPr/>
              <p:nvPr/>
            </p:nvSpPr>
            <p:spPr>
              <a:xfrm>
                <a:off x="1698775" y="1085327"/>
                <a:ext cx="2458950" cy="375401"/>
              </a:xfrm>
              <a:custGeom>
                <a:rect b="b" l="l" r="r" t="t"/>
                <a:pathLst>
                  <a:path extrusionOk="0" h="11350" w="61911">
                    <a:moveTo>
                      <a:pt x="61911" y="5552"/>
                    </a:moveTo>
                    <a:cubicBezTo>
                      <a:pt x="56806" y="3638"/>
                      <a:pt x="51779" y="-801"/>
                      <a:pt x="46433" y="267"/>
                    </a:cubicBezTo>
                    <a:cubicBezTo>
                      <a:pt x="39930" y="1565"/>
                      <a:pt x="36364" y="12303"/>
                      <a:pt x="29823" y="11214"/>
                    </a:cubicBezTo>
                    <a:cubicBezTo>
                      <a:pt x="20875" y="9725"/>
                      <a:pt x="13979" y="267"/>
                      <a:pt x="4908" y="267"/>
                    </a:cubicBezTo>
                    <a:cubicBezTo>
                      <a:pt x="3050" y="267"/>
                      <a:pt x="0" y="1051"/>
                      <a:pt x="0" y="2909"/>
                    </a:cubicBezTo>
                  </a:path>
                </a:pathLst>
              </a:cu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6"/>
              <p:cNvSpPr/>
              <p:nvPr/>
            </p:nvSpPr>
            <p:spPr>
              <a:xfrm rot="2298853">
                <a:off x="1212715" y="959491"/>
                <a:ext cx="295174" cy="1058923"/>
              </a:xfrm>
              <a:prstGeom prst="ellipse">
                <a:avLst/>
              </a:prstGeom>
              <a:solidFill>
                <a:srgbClr val="EEEEEE"/>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6"/>
              <p:cNvSpPr/>
              <p:nvPr/>
            </p:nvSpPr>
            <p:spPr>
              <a:xfrm>
                <a:off x="3313600" y="3303175"/>
                <a:ext cx="207600" cy="1340100"/>
              </a:xfrm>
              <a:prstGeom prst="roundRect">
                <a:avLst>
                  <a:gd fmla="val 16667"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6"/>
              <p:cNvSpPr/>
              <p:nvPr/>
            </p:nvSpPr>
            <p:spPr>
              <a:xfrm rot="-350566">
                <a:off x="2259243" y="1311857"/>
                <a:ext cx="2316333" cy="2029255"/>
              </a:xfrm>
              <a:prstGeom prst="curvedUpArrow">
                <a:avLst>
                  <a:gd fmla="val 19738" name="adj1"/>
                  <a:gd fmla="val 19738" name="adj2"/>
                  <a:gd fmla="val 0" name="adj3"/>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1" name="Google Shape;521;p56"/>
            <p:cNvSpPr/>
            <p:nvPr/>
          </p:nvSpPr>
          <p:spPr>
            <a:xfrm>
              <a:off x="1255200" y="1538325"/>
              <a:ext cx="5436203" cy="1083570"/>
            </a:xfrm>
            <a:custGeom>
              <a:rect b="b" l="l" r="r" t="t"/>
              <a:pathLst>
                <a:path extrusionOk="0" h="22210" w="107589">
                  <a:moveTo>
                    <a:pt x="0" y="22210"/>
                  </a:moveTo>
                  <a:cubicBezTo>
                    <a:pt x="18935" y="3279"/>
                    <a:pt x="50747" y="-1976"/>
                    <a:pt x="77389" y="692"/>
                  </a:cubicBezTo>
                  <a:cubicBezTo>
                    <a:pt x="88944" y="1849"/>
                    <a:pt x="99378" y="9847"/>
                    <a:pt x="107589" y="18058"/>
                  </a:cubicBezTo>
                </a:path>
              </a:pathLst>
            </a:custGeom>
            <a:noFill/>
            <a:ln cap="flat" cmpd="sng" w="76200">
              <a:solidFill>
                <a:srgbClr val="A4C2F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7"/>
          <p:cNvSpPr txBox="1"/>
          <p:nvPr>
            <p:ph type="ctrTitle"/>
          </p:nvPr>
        </p:nvSpPr>
        <p:spPr>
          <a:xfrm>
            <a:off x="485250" y="663625"/>
            <a:ext cx="2340900" cy="10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666666"/>
                </a:solidFill>
                <a:latin typeface="Nunito"/>
                <a:ea typeface="Nunito"/>
                <a:cs typeface="Nunito"/>
                <a:sym typeface="Nunito"/>
              </a:rPr>
              <a:t>то, что мы уже изучили:</a:t>
            </a:r>
            <a:endParaRPr sz="2400">
              <a:solidFill>
                <a:srgbClr val="666666"/>
              </a:solidFill>
              <a:latin typeface="Nunito"/>
              <a:ea typeface="Nunito"/>
              <a:cs typeface="Nunito"/>
              <a:sym typeface="Nunito"/>
            </a:endParaRPr>
          </a:p>
        </p:txBody>
      </p:sp>
      <p:sp>
        <p:nvSpPr>
          <p:cNvPr id="527" name="Google Shape;527;p57"/>
          <p:cNvSpPr txBox="1"/>
          <p:nvPr>
            <p:ph type="ctrTitle"/>
          </p:nvPr>
        </p:nvSpPr>
        <p:spPr>
          <a:xfrm>
            <a:off x="252450" y="1973950"/>
            <a:ext cx="8639100" cy="310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1. чем выше венозный возврат </a:t>
            </a:r>
            <a:endParaRPr sz="2400">
              <a:solidFill>
                <a:srgbClr val="666666"/>
              </a:solidFill>
              <a:latin typeface="Nunito"/>
              <a:ea typeface="Nunito"/>
              <a:cs typeface="Nunito"/>
              <a:sym typeface="Nunito"/>
            </a:endParaRPr>
          </a:p>
          <a:p>
            <a:pPr indent="45720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и растяжение камеры </a:t>
            </a:r>
            <a:endParaRPr sz="2400">
              <a:solidFill>
                <a:srgbClr val="666666"/>
              </a:solidFill>
              <a:latin typeface="Nunito"/>
              <a:ea typeface="Nunito"/>
              <a:cs typeface="Nunito"/>
              <a:sym typeface="Nunito"/>
            </a:endParaRPr>
          </a:p>
          <a:p>
            <a:pPr indent="45720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в диастолу, тем</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2. чем больше сопротивление</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	артерий, тем</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3. чем выше ЧСС, тем</a:t>
            </a:r>
            <a:endParaRPr sz="2400">
              <a:solidFill>
                <a:srgbClr val="666666"/>
              </a:solidFill>
              <a:latin typeface="Nunito"/>
              <a:ea typeface="Nunito"/>
              <a:cs typeface="Nunito"/>
              <a:sym typeface="Nunito"/>
            </a:endParaRPr>
          </a:p>
        </p:txBody>
      </p:sp>
      <p:sp>
        <p:nvSpPr>
          <p:cNvPr id="528" name="Google Shape;528;p57"/>
          <p:cNvSpPr/>
          <p:nvPr/>
        </p:nvSpPr>
        <p:spPr>
          <a:xfrm>
            <a:off x="5067825" y="1508075"/>
            <a:ext cx="1727400" cy="3725700"/>
          </a:xfrm>
          <a:prstGeom prst="rightArrow">
            <a:avLst>
              <a:gd fmla="val 60928" name="adj1"/>
              <a:gd fmla="val 83708"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7"/>
          <p:cNvSpPr txBox="1"/>
          <p:nvPr>
            <p:ph type="ctrTitle"/>
          </p:nvPr>
        </p:nvSpPr>
        <p:spPr>
          <a:xfrm>
            <a:off x="6368250" y="2202925"/>
            <a:ext cx="2985900" cy="165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3000">
                <a:solidFill>
                  <a:srgbClr val="666666"/>
                </a:solidFill>
                <a:latin typeface="Nunito"/>
                <a:ea typeface="Nunito"/>
                <a:cs typeface="Nunito"/>
                <a:sym typeface="Nunito"/>
              </a:rPr>
              <a:t>больше</a:t>
            </a:r>
            <a:endParaRPr sz="30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3000">
                <a:solidFill>
                  <a:srgbClr val="666666"/>
                </a:solidFill>
                <a:latin typeface="Nunito"/>
                <a:ea typeface="Nunito"/>
                <a:cs typeface="Nunito"/>
                <a:sym typeface="Nunito"/>
              </a:rPr>
              <a:t>сократимость </a:t>
            </a:r>
            <a:endParaRPr sz="3000">
              <a:solidFill>
                <a:srgbClr val="666666"/>
              </a:solidFill>
              <a:latin typeface="Nunito"/>
              <a:ea typeface="Nunito"/>
              <a:cs typeface="Nunito"/>
              <a:sym typeface="Nunito"/>
            </a:endParaRPr>
          </a:p>
        </p:txBody>
      </p:sp>
      <p:grpSp>
        <p:nvGrpSpPr>
          <p:cNvPr id="530" name="Google Shape;530;p57"/>
          <p:cNvGrpSpPr/>
          <p:nvPr/>
        </p:nvGrpSpPr>
        <p:grpSpPr>
          <a:xfrm>
            <a:off x="3899637" y="2415485"/>
            <a:ext cx="2066111" cy="1164915"/>
            <a:chOff x="605657" y="1538325"/>
            <a:chExt cx="6085746" cy="3798223"/>
          </a:xfrm>
        </p:grpSpPr>
        <p:grpSp>
          <p:nvGrpSpPr>
            <p:cNvPr id="531" name="Google Shape;531;p57"/>
            <p:cNvGrpSpPr/>
            <p:nvPr/>
          </p:nvGrpSpPr>
          <p:grpSpPr>
            <a:xfrm rot="-839487">
              <a:off x="861265" y="2605488"/>
              <a:ext cx="2680210" cy="2443297"/>
              <a:chOff x="916250" y="982025"/>
              <a:chExt cx="3756598" cy="3661250"/>
            </a:xfrm>
          </p:grpSpPr>
          <p:sp>
            <p:nvSpPr>
              <p:cNvPr id="532" name="Google Shape;532;p57"/>
              <p:cNvSpPr/>
              <p:nvPr/>
            </p:nvSpPr>
            <p:spPr>
              <a:xfrm>
                <a:off x="1095450" y="1379808"/>
                <a:ext cx="1132525" cy="616000"/>
              </a:xfrm>
              <a:custGeom>
                <a:rect b="b" l="l" r="r" t="t"/>
                <a:pathLst>
                  <a:path extrusionOk="0" h="24640" w="45301">
                    <a:moveTo>
                      <a:pt x="45301" y="3321"/>
                    </a:moveTo>
                    <a:cubicBezTo>
                      <a:pt x="40472" y="1769"/>
                      <a:pt x="34018" y="-1907"/>
                      <a:pt x="30201" y="1434"/>
                    </a:cubicBezTo>
                    <a:cubicBezTo>
                      <a:pt x="23891" y="6957"/>
                      <a:pt x="26230" y="19432"/>
                      <a:pt x="19253" y="24084"/>
                    </a:cubicBezTo>
                    <a:cubicBezTo>
                      <a:pt x="14772" y="27072"/>
                      <a:pt x="11036" y="17041"/>
                      <a:pt x="6418" y="14269"/>
                    </a:cubicBezTo>
                    <a:cubicBezTo>
                      <a:pt x="3824" y="12712"/>
                      <a:pt x="0" y="17661"/>
                      <a:pt x="0" y="20686"/>
                    </a:cubicBezTo>
                  </a:path>
                </a:pathLst>
              </a:cu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7"/>
              <p:cNvSpPr/>
              <p:nvPr/>
            </p:nvSpPr>
            <p:spPr>
              <a:xfrm>
                <a:off x="1698775" y="1085327"/>
                <a:ext cx="2458950" cy="375401"/>
              </a:xfrm>
              <a:custGeom>
                <a:rect b="b" l="l" r="r" t="t"/>
                <a:pathLst>
                  <a:path extrusionOk="0" h="11350" w="61911">
                    <a:moveTo>
                      <a:pt x="61911" y="5552"/>
                    </a:moveTo>
                    <a:cubicBezTo>
                      <a:pt x="56806" y="3638"/>
                      <a:pt x="51779" y="-801"/>
                      <a:pt x="46433" y="267"/>
                    </a:cubicBezTo>
                    <a:cubicBezTo>
                      <a:pt x="39930" y="1565"/>
                      <a:pt x="36364" y="12303"/>
                      <a:pt x="29823" y="11214"/>
                    </a:cubicBezTo>
                    <a:cubicBezTo>
                      <a:pt x="20875" y="9725"/>
                      <a:pt x="13979" y="267"/>
                      <a:pt x="4908" y="267"/>
                    </a:cubicBezTo>
                    <a:cubicBezTo>
                      <a:pt x="3050" y="267"/>
                      <a:pt x="0" y="1051"/>
                      <a:pt x="0" y="2909"/>
                    </a:cubicBezTo>
                  </a:path>
                </a:pathLst>
              </a:cu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7"/>
              <p:cNvSpPr/>
              <p:nvPr/>
            </p:nvSpPr>
            <p:spPr>
              <a:xfrm rot="2298853">
                <a:off x="1212715" y="959491"/>
                <a:ext cx="295174" cy="1058923"/>
              </a:xfrm>
              <a:prstGeom prst="ellipse">
                <a:avLst/>
              </a:prstGeom>
              <a:solidFill>
                <a:srgbClr val="EEEEEE"/>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7"/>
              <p:cNvSpPr/>
              <p:nvPr/>
            </p:nvSpPr>
            <p:spPr>
              <a:xfrm>
                <a:off x="3313600" y="3303175"/>
                <a:ext cx="207600" cy="1340100"/>
              </a:xfrm>
              <a:prstGeom prst="roundRect">
                <a:avLst>
                  <a:gd fmla="val 16667"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7"/>
              <p:cNvSpPr/>
              <p:nvPr/>
            </p:nvSpPr>
            <p:spPr>
              <a:xfrm rot="-350566">
                <a:off x="2259243" y="1311857"/>
                <a:ext cx="2316333" cy="2029255"/>
              </a:xfrm>
              <a:prstGeom prst="curvedUpArrow">
                <a:avLst>
                  <a:gd fmla="val 19738" name="adj1"/>
                  <a:gd fmla="val 19738" name="adj2"/>
                  <a:gd fmla="val 0" name="adj3"/>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7" name="Google Shape;537;p57"/>
            <p:cNvSpPr/>
            <p:nvPr/>
          </p:nvSpPr>
          <p:spPr>
            <a:xfrm>
              <a:off x="1255200" y="1538325"/>
              <a:ext cx="5436203" cy="1083570"/>
            </a:xfrm>
            <a:custGeom>
              <a:rect b="b" l="l" r="r" t="t"/>
              <a:pathLst>
                <a:path extrusionOk="0" h="22210" w="107589">
                  <a:moveTo>
                    <a:pt x="0" y="22210"/>
                  </a:moveTo>
                  <a:cubicBezTo>
                    <a:pt x="18935" y="3279"/>
                    <a:pt x="50747" y="-1976"/>
                    <a:pt x="77389" y="692"/>
                  </a:cubicBezTo>
                  <a:cubicBezTo>
                    <a:pt x="88944" y="1849"/>
                    <a:pt x="99378" y="9847"/>
                    <a:pt x="107589" y="18058"/>
                  </a:cubicBezTo>
                </a:path>
              </a:pathLst>
            </a:custGeom>
            <a:noFill/>
            <a:ln cap="flat" cmpd="sng" w="76200">
              <a:solidFill>
                <a:srgbClr val="A4C2F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8"/>
          <p:cNvSpPr txBox="1"/>
          <p:nvPr>
            <p:ph type="ctrTitle"/>
          </p:nvPr>
        </p:nvSpPr>
        <p:spPr>
          <a:xfrm>
            <a:off x="485250" y="663625"/>
            <a:ext cx="2340900" cy="10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666666"/>
                </a:solidFill>
                <a:latin typeface="Nunito"/>
                <a:ea typeface="Nunito"/>
                <a:cs typeface="Nunito"/>
                <a:sym typeface="Nunito"/>
              </a:rPr>
              <a:t>то, что мы уже изучили:</a:t>
            </a:r>
            <a:endParaRPr sz="2400">
              <a:solidFill>
                <a:srgbClr val="666666"/>
              </a:solidFill>
              <a:latin typeface="Nunito"/>
              <a:ea typeface="Nunito"/>
              <a:cs typeface="Nunito"/>
              <a:sym typeface="Nunito"/>
            </a:endParaRPr>
          </a:p>
        </p:txBody>
      </p:sp>
      <p:sp>
        <p:nvSpPr>
          <p:cNvPr id="543" name="Google Shape;543;p58"/>
          <p:cNvSpPr txBox="1"/>
          <p:nvPr>
            <p:ph type="ctrTitle"/>
          </p:nvPr>
        </p:nvSpPr>
        <p:spPr>
          <a:xfrm>
            <a:off x="252450" y="1973950"/>
            <a:ext cx="8639100" cy="310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1. закон Франка-Старлинга</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2. феномен Анрепа</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4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3. лестница Боудича</a:t>
            </a:r>
            <a:endParaRPr sz="2400">
              <a:solidFill>
                <a:srgbClr val="666666"/>
              </a:solidFill>
              <a:latin typeface="Nunito"/>
              <a:ea typeface="Nunito"/>
              <a:cs typeface="Nunito"/>
              <a:sym typeface="Nunito"/>
            </a:endParaRPr>
          </a:p>
        </p:txBody>
      </p:sp>
      <p:sp>
        <p:nvSpPr>
          <p:cNvPr id="544" name="Google Shape;544;p58"/>
          <p:cNvSpPr/>
          <p:nvPr/>
        </p:nvSpPr>
        <p:spPr>
          <a:xfrm>
            <a:off x="4528350" y="1838050"/>
            <a:ext cx="87300" cy="9123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8"/>
          <p:cNvSpPr/>
          <p:nvPr/>
        </p:nvSpPr>
        <p:spPr>
          <a:xfrm>
            <a:off x="4528350" y="3242350"/>
            <a:ext cx="87300" cy="1740600"/>
          </a:xfrm>
          <a:prstGeom prst="rect">
            <a:avLst/>
          </a:prstGeom>
          <a:solidFill>
            <a:srgbClr val="B7B7B7"/>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58"/>
          <p:cNvSpPr txBox="1"/>
          <p:nvPr>
            <p:ph type="ctrTitle"/>
          </p:nvPr>
        </p:nvSpPr>
        <p:spPr>
          <a:xfrm>
            <a:off x="4615650" y="1743250"/>
            <a:ext cx="3066300" cy="1101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B7B7B7"/>
                </a:solidFill>
                <a:latin typeface="Nunito"/>
                <a:ea typeface="Nunito"/>
                <a:cs typeface="Nunito"/>
                <a:sym typeface="Nunito"/>
              </a:rPr>
              <a:t>гетерометрическая регуляция</a:t>
            </a:r>
            <a:endParaRPr sz="2400">
              <a:solidFill>
                <a:srgbClr val="B7B7B7"/>
              </a:solidFill>
              <a:latin typeface="Nunito"/>
              <a:ea typeface="Nunito"/>
              <a:cs typeface="Nunito"/>
              <a:sym typeface="Nunito"/>
            </a:endParaRPr>
          </a:p>
        </p:txBody>
      </p:sp>
      <p:sp>
        <p:nvSpPr>
          <p:cNvPr id="547" name="Google Shape;547;p58"/>
          <p:cNvSpPr txBox="1"/>
          <p:nvPr>
            <p:ph type="ctrTitle"/>
          </p:nvPr>
        </p:nvSpPr>
        <p:spPr>
          <a:xfrm>
            <a:off x="4741950" y="3561700"/>
            <a:ext cx="3066300" cy="1101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B7B7B7"/>
                </a:solidFill>
                <a:latin typeface="Nunito"/>
                <a:ea typeface="Nunito"/>
                <a:cs typeface="Nunito"/>
                <a:sym typeface="Nunito"/>
              </a:rPr>
              <a:t>гомеометрическая регуляция</a:t>
            </a:r>
            <a:endParaRPr sz="2400">
              <a:solidFill>
                <a:srgbClr val="B7B7B7"/>
              </a:solidFill>
              <a:latin typeface="Nunito"/>
              <a:ea typeface="Nunito"/>
              <a:cs typeface="Nunito"/>
              <a:sym typeface="Nunito"/>
            </a:endParaRPr>
          </a:p>
        </p:txBody>
      </p:sp>
      <p:grpSp>
        <p:nvGrpSpPr>
          <p:cNvPr id="548" name="Google Shape;548;p58"/>
          <p:cNvGrpSpPr/>
          <p:nvPr/>
        </p:nvGrpSpPr>
        <p:grpSpPr>
          <a:xfrm>
            <a:off x="3195062" y="1045435"/>
            <a:ext cx="2066111" cy="1164915"/>
            <a:chOff x="605657" y="1538325"/>
            <a:chExt cx="6085746" cy="3798223"/>
          </a:xfrm>
        </p:grpSpPr>
        <p:grpSp>
          <p:nvGrpSpPr>
            <p:cNvPr id="549" name="Google Shape;549;p58"/>
            <p:cNvGrpSpPr/>
            <p:nvPr/>
          </p:nvGrpSpPr>
          <p:grpSpPr>
            <a:xfrm rot="-839487">
              <a:off x="861265" y="2605488"/>
              <a:ext cx="2680210" cy="2443297"/>
              <a:chOff x="916250" y="982025"/>
              <a:chExt cx="3756598" cy="3661250"/>
            </a:xfrm>
          </p:grpSpPr>
          <p:sp>
            <p:nvSpPr>
              <p:cNvPr id="550" name="Google Shape;550;p58"/>
              <p:cNvSpPr/>
              <p:nvPr/>
            </p:nvSpPr>
            <p:spPr>
              <a:xfrm>
                <a:off x="1095450" y="1379808"/>
                <a:ext cx="1132525" cy="616000"/>
              </a:xfrm>
              <a:custGeom>
                <a:rect b="b" l="l" r="r" t="t"/>
                <a:pathLst>
                  <a:path extrusionOk="0" h="24640" w="45301">
                    <a:moveTo>
                      <a:pt x="45301" y="3321"/>
                    </a:moveTo>
                    <a:cubicBezTo>
                      <a:pt x="40472" y="1769"/>
                      <a:pt x="34018" y="-1907"/>
                      <a:pt x="30201" y="1434"/>
                    </a:cubicBezTo>
                    <a:cubicBezTo>
                      <a:pt x="23891" y="6957"/>
                      <a:pt x="26230" y="19432"/>
                      <a:pt x="19253" y="24084"/>
                    </a:cubicBezTo>
                    <a:cubicBezTo>
                      <a:pt x="14772" y="27072"/>
                      <a:pt x="11036" y="17041"/>
                      <a:pt x="6418" y="14269"/>
                    </a:cubicBezTo>
                    <a:cubicBezTo>
                      <a:pt x="3824" y="12712"/>
                      <a:pt x="0" y="17661"/>
                      <a:pt x="0" y="20686"/>
                    </a:cubicBezTo>
                  </a:path>
                </a:pathLst>
              </a:cu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8"/>
              <p:cNvSpPr/>
              <p:nvPr/>
            </p:nvSpPr>
            <p:spPr>
              <a:xfrm>
                <a:off x="1698775" y="1085327"/>
                <a:ext cx="2458950" cy="375401"/>
              </a:xfrm>
              <a:custGeom>
                <a:rect b="b" l="l" r="r" t="t"/>
                <a:pathLst>
                  <a:path extrusionOk="0" h="11350" w="61911">
                    <a:moveTo>
                      <a:pt x="61911" y="5552"/>
                    </a:moveTo>
                    <a:cubicBezTo>
                      <a:pt x="56806" y="3638"/>
                      <a:pt x="51779" y="-801"/>
                      <a:pt x="46433" y="267"/>
                    </a:cubicBezTo>
                    <a:cubicBezTo>
                      <a:pt x="39930" y="1565"/>
                      <a:pt x="36364" y="12303"/>
                      <a:pt x="29823" y="11214"/>
                    </a:cubicBezTo>
                    <a:cubicBezTo>
                      <a:pt x="20875" y="9725"/>
                      <a:pt x="13979" y="267"/>
                      <a:pt x="4908" y="267"/>
                    </a:cubicBezTo>
                    <a:cubicBezTo>
                      <a:pt x="3050" y="267"/>
                      <a:pt x="0" y="1051"/>
                      <a:pt x="0" y="2909"/>
                    </a:cubicBezTo>
                  </a:path>
                </a:pathLst>
              </a:cu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8"/>
              <p:cNvSpPr/>
              <p:nvPr/>
            </p:nvSpPr>
            <p:spPr>
              <a:xfrm rot="2298853">
                <a:off x="1212715" y="959491"/>
                <a:ext cx="295174" cy="1058923"/>
              </a:xfrm>
              <a:prstGeom prst="ellipse">
                <a:avLst/>
              </a:prstGeom>
              <a:solidFill>
                <a:srgbClr val="EEEEEE"/>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8"/>
              <p:cNvSpPr/>
              <p:nvPr/>
            </p:nvSpPr>
            <p:spPr>
              <a:xfrm>
                <a:off x="3313600" y="3303175"/>
                <a:ext cx="207600" cy="1340100"/>
              </a:xfrm>
              <a:prstGeom prst="roundRect">
                <a:avLst>
                  <a:gd fmla="val 16667"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8"/>
              <p:cNvSpPr/>
              <p:nvPr/>
            </p:nvSpPr>
            <p:spPr>
              <a:xfrm rot="-350566">
                <a:off x="2259243" y="1311857"/>
                <a:ext cx="2316333" cy="2029255"/>
              </a:xfrm>
              <a:prstGeom prst="curvedUpArrow">
                <a:avLst>
                  <a:gd fmla="val 19738" name="adj1"/>
                  <a:gd fmla="val 19738" name="adj2"/>
                  <a:gd fmla="val 0" name="adj3"/>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58"/>
            <p:cNvSpPr/>
            <p:nvPr/>
          </p:nvSpPr>
          <p:spPr>
            <a:xfrm>
              <a:off x="1255200" y="1538325"/>
              <a:ext cx="5436203" cy="1083570"/>
            </a:xfrm>
            <a:custGeom>
              <a:rect b="b" l="l" r="r" t="t"/>
              <a:pathLst>
                <a:path extrusionOk="0" h="22210" w="107589">
                  <a:moveTo>
                    <a:pt x="0" y="22210"/>
                  </a:moveTo>
                  <a:cubicBezTo>
                    <a:pt x="18935" y="3279"/>
                    <a:pt x="50747" y="-1976"/>
                    <a:pt x="77389" y="692"/>
                  </a:cubicBezTo>
                  <a:cubicBezTo>
                    <a:pt x="88944" y="1849"/>
                    <a:pt x="99378" y="9847"/>
                    <a:pt x="107589" y="18058"/>
                  </a:cubicBezTo>
                </a:path>
              </a:pathLst>
            </a:custGeom>
            <a:noFill/>
            <a:ln cap="flat" cmpd="sng" w="76200">
              <a:solidFill>
                <a:srgbClr val="A4C2F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9"/>
          <p:cNvSpPr txBox="1"/>
          <p:nvPr>
            <p:ph type="ctrTitle"/>
          </p:nvPr>
        </p:nvSpPr>
        <p:spPr>
          <a:xfrm>
            <a:off x="95875" y="0"/>
            <a:ext cx="8639100" cy="155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4800">
                <a:solidFill>
                  <a:srgbClr val="666666"/>
                </a:solidFill>
                <a:latin typeface="Nunito"/>
                <a:ea typeface="Nunito"/>
                <a:cs typeface="Nunito"/>
                <a:sym typeface="Nunito"/>
              </a:rPr>
              <a:t>закон Франка-Старлинга</a:t>
            </a:r>
            <a:endParaRPr sz="48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400">
              <a:solidFill>
                <a:srgbClr val="666666"/>
              </a:solidFill>
              <a:latin typeface="Nunito"/>
              <a:ea typeface="Nunito"/>
              <a:cs typeface="Nunito"/>
              <a:sym typeface="Nunito"/>
            </a:endParaRPr>
          </a:p>
        </p:txBody>
      </p:sp>
      <p:grpSp>
        <p:nvGrpSpPr>
          <p:cNvPr id="561" name="Google Shape;561;p59"/>
          <p:cNvGrpSpPr/>
          <p:nvPr/>
        </p:nvGrpSpPr>
        <p:grpSpPr>
          <a:xfrm>
            <a:off x="471013" y="1616911"/>
            <a:ext cx="5003092" cy="3596537"/>
            <a:chOff x="605657" y="1538325"/>
            <a:chExt cx="6085746" cy="3798223"/>
          </a:xfrm>
        </p:grpSpPr>
        <p:grpSp>
          <p:nvGrpSpPr>
            <p:cNvPr id="562" name="Google Shape;562;p59"/>
            <p:cNvGrpSpPr/>
            <p:nvPr/>
          </p:nvGrpSpPr>
          <p:grpSpPr>
            <a:xfrm rot="-839487">
              <a:off x="861265" y="2605488"/>
              <a:ext cx="2680210" cy="2443297"/>
              <a:chOff x="916250" y="982025"/>
              <a:chExt cx="3756598" cy="3661250"/>
            </a:xfrm>
          </p:grpSpPr>
          <p:sp>
            <p:nvSpPr>
              <p:cNvPr id="563" name="Google Shape;563;p59"/>
              <p:cNvSpPr/>
              <p:nvPr/>
            </p:nvSpPr>
            <p:spPr>
              <a:xfrm>
                <a:off x="1095450" y="1379808"/>
                <a:ext cx="1132525" cy="616000"/>
              </a:xfrm>
              <a:custGeom>
                <a:rect b="b" l="l" r="r" t="t"/>
                <a:pathLst>
                  <a:path extrusionOk="0" h="24640" w="45301">
                    <a:moveTo>
                      <a:pt x="45301" y="3321"/>
                    </a:moveTo>
                    <a:cubicBezTo>
                      <a:pt x="40472" y="1769"/>
                      <a:pt x="34018" y="-1907"/>
                      <a:pt x="30201" y="1434"/>
                    </a:cubicBezTo>
                    <a:cubicBezTo>
                      <a:pt x="23891" y="6957"/>
                      <a:pt x="26230" y="19432"/>
                      <a:pt x="19253" y="24084"/>
                    </a:cubicBezTo>
                    <a:cubicBezTo>
                      <a:pt x="14772" y="27072"/>
                      <a:pt x="11036" y="17041"/>
                      <a:pt x="6418" y="14269"/>
                    </a:cubicBezTo>
                    <a:cubicBezTo>
                      <a:pt x="3824" y="12712"/>
                      <a:pt x="0" y="17661"/>
                      <a:pt x="0" y="20686"/>
                    </a:cubicBezTo>
                  </a:path>
                </a:pathLst>
              </a:cu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9"/>
              <p:cNvSpPr/>
              <p:nvPr/>
            </p:nvSpPr>
            <p:spPr>
              <a:xfrm>
                <a:off x="1698775" y="1085327"/>
                <a:ext cx="2458950" cy="375401"/>
              </a:xfrm>
              <a:custGeom>
                <a:rect b="b" l="l" r="r" t="t"/>
                <a:pathLst>
                  <a:path extrusionOk="0" h="11350" w="61911">
                    <a:moveTo>
                      <a:pt x="61911" y="5552"/>
                    </a:moveTo>
                    <a:cubicBezTo>
                      <a:pt x="56806" y="3638"/>
                      <a:pt x="51779" y="-801"/>
                      <a:pt x="46433" y="267"/>
                    </a:cubicBezTo>
                    <a:cubicBezTo>
                      <a:pt x="39930" y="1565"/>
                      <a:pt x="36364" y="12303"/>
                      <a:pt x="29823" y="11214"/>
                    </a:cubicBezTo>
                    <a:cubicBezTo>
                      <a:pt x="20875" y="9725"/>
                      <a:pt x="13979" y="267"/>
                      <a:pt x="4908" y="267"/>
                    </a:cubicBezTo>
                    <a:cubicBezTo>
                      <a:pt x="3050" y="267"/>
                      <a:pt x="0" y="1051"/>
                      <a:pt x="0" y="2909"/>
                    </a:cubicBezTo>
                  </a:path>
                </a:pathLst>
              </a:cu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9"/>
              <p:cNvSpPr/>
              <p:nvPr/>
            </p:nvSpPr>
            <p:spPr>
              <a:xfrm rot="2298853">
                <a:off x="1212715" y="959491"/>
                <a:ext cx="295174" cy="1058923"/>
              </a:xfrm>
              <a:prstGeom prst="ellipse">
                <a:avLst/>
              </a:prstGeom>
              <a:solidFill>
                <a:srgbClr val="EEEEEE"/>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9"/>
              <p:cNvSpPr/>
              <p:nvPr/>
            </p:nvSpPr>
            <p:spPr>
              <a:xfrm>
                <a:off x="3313600" y="3303175"/>
                <a:ext cx="207600" cy="1340100"/>
              </a:xfrm>
              <a:prstGeom prst="roundRect">
                <a:avLst>
                  <a:gd fmla="val 16667"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9"/>
              <p:cNvSpPr/>
              <p:nvPr/>
            </p:nvSpPr>
            <p:spPr>
              <a:xfrm rot="-350566">
                <a:off x="2259243" y="1311857"/>
                <a:ext cx="2316333" cy="2029255"/>
              </a:xfrm>
              <a:prstGeom prst="curvedUpArrow">
                <a:avLst>
                  <a:gd fmla="val 19738" name="adj1"/>
                  <a:gd fmla="val 19738" name="adj2"/>
                  <a:gd fmla="val 0" name="adj3"/>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8" name="Google Shape;568;p59"/>
            <p:cNvSpPr/>
            <p:nvPr/>
          </p:nvSpPr>
          <p:spPr>
            <a:xfrm>
              <a:off x="1255200" y="1538325"/>
              <a:ext cx="5436203" cy="1083570"/>
            </a:xfrm>
            <a:custGeom>
              <a:rect b="b" l="l" r="r" t="t"/>
              <a:pathLst>
                <a:path extrusionOk="0" h="22210" w="107589">
                  <a:moveTo>
                    <a:pt x="0" y="22210"/>
                  </a:moveTo>
                  <a:cubicBezTo>
                    <a:pt x="18935" y="3279"/>
                    <a:pt x="50747" y="-1976"/>
                    <a:pt x="77389" y="692"/>
                  </a:cubicBezTo>
                  <a:cubicBezTo>
                    <a:pt x="88944" y="1849"/>
                    <a:pt x="99378" y="9847"/>
                    <a:pt x="107589" y="18058"/>
                  </a:cubicBezTo>
                </a:path>
              </a:pathLst>
            </a:custGeom>
            <a:noFill/>
            <a:ln cap="flat" cmpd="sng" w="152400">
              <a:solidFill>
                <a:srgbClr val="A4C2F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60"/>
          <p:cNvPicPr preferRelativeResize="0"/>
          <p:nvPr/>
        </p:nvPicPr>
        <p:blipFill rotWithShape="1">
          <a:blip r:embed="rId3">
            <a:alphaModFix/>
          </a:blip>
          <a:srcRect b="0" l="0" r="0" t="0"/>
          <a:stretch/>
        </p:blipFill>
        <p:spPr>
          <a:xfrm>
            <a:off x="1335147" y="0"/>
            <a:ext cx="7808853" cy="5143499"/>
          </a:xfrm>
          <a:prstGeom prst="rect">
            <a:avLst/>
          </a:prstGeom>
          <a:noFill/>
          <a:ln>
            <a:noFill/>
          </a:ln>
        </p:spPr>
      </p:pic>
      <p:sp>
        <p:nvSpPr>
          <p:cNvPr id="574" name="Google Shape;574;p60"/>
          <p:cNvSpPr txBox="1"/>
          <p:nvPr>
            <p:ph type="ctrTitle"/>
          </p:nvPr>
        </p:nvSpPr>
        <p:spPr>
          <a:xfrm>
            <a:off x="544825" y="4319875"/>
            <a:ext cx="2594700" cy="900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4800">
                <a:solidFill>
                  <a:srgbClr val="666666"/>
                </a:solidFill>
                <a:latin typeface="Nunito"/>
                <a:ea typeface="Nunito"/>
                <a:cs typeface="Nunito"/>
                <a:sym typeface="Nunito"/>
              </a:rPr>
              <a:t>тайтин</a:t>
            </a:r>
            <a:endParaRPr sz="2400">
              <a:solidFill>
                <a:srgbClr val="666666"/>
              </a:solidFill>
              <a:latin typeface="Nunito"/>
              <a:ea typeface="Nunito"/>
              <a:cs typeface="Nunito"/>
              <a:sym typeface="Nunito"/>
            </a:endParaRPr>
          </a:p>
        </p:txBody>
      </p:sp>
      <p:sp>
        <p:nvSpPr>
          <p:cNvPr id="575" name="Google Shape;575;p60"/>
          <p:cNvSpPr/>
          <p:nvPr/>
        </p:nvSpPr>
        <p:spPr>
          <a:xfrm rot="2455361">
            <a:off x="3152436" y="1831428"/>
            <a:ext cx="208842" cy="3144710"/>
          </a:xfrm>
          <a:prstGeom prst="upArrow">
            <a:avLst>
              <a:gd fmla="val 50000" name="adj1"/>
              <a:gd fmla="val 50000"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1"/>
          <p:cNvSpPr txBox="1"/>
          <p:nvPr>
            <p:ph type="ctrTitle"/>
          </p:nvPr>
        </p:nvSpPr>
        <p:spPr>
          <a:xfrm>
            <a:off x="3197850" y="2241750"/>
            <a:ext cx="2748300" cy="66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3000">
                <a:solidFill>
                  <a:srgbClr val="666666"/>
                </a:solidFill>
                <a:latin typeface="Nunito"/>
                <a:ea typeface="Nunito"/>
                <a:cs typeface="Nunito"/>
                <a:sym typeface="Nunito"/>
              </a:rPr>
              <a:t>сократимость </a:t>
            </a:r>
            <a:endParaRPr sz="3000">
              <a:solidFill>
                <a:srgbClr val="666666"/>
              </a:solidFill>
              <a:latin typeface="Nunito"/>
              <a:ea typeface="Nunito"/>
              <a:cs typeface="Nunito"/>
              <a:sym typeface="Nunito"/>
            </a:endParaRPr>
          </a:p>
        </p:txBody>
      </p:sp>
      <p:sp>
        <p:nvSpPr>
          <p:cNvPr id="581" name="Google Shape;581;p61"/>
          <p:cNvSpPr/>
          <p:nvPr/>
        </p:nvSpPr>
        <p:spPr>
          <a:xfrm rot="-5400000">
            <a:off x="4156200" y="3030250"/>
            <a:ext cx="831600" cy="718200"/>
          </a:xfrm>
          <a:prstGeom prst="rightArrow">
            <a:avLst>
              <a:gd fmla="val 50000" name="adj1"/>
              <a:gd fmla="val 5945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1"/>
          <p:cNvSpPr/>
          <p:nvPr/>
        </p:nvSpPr>
        <p:spPr>
          <a:xfrm rot="2002487">
            <a:off x="2310255" y="1684067"/>
            <a:ext cx="831647" cy="718153"/>
          </a:xfrm>
          <a:prstGeom prst="rightArrow">
            <a:avLst>
              <a:gd fmla="val 50000" name="adj1"/>
              <a:gd fmla="val 5945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1"/>
          <p:cNvSpPr/>
          <p:nvPr/>
        </p:nvSpPr>
        <p:spPr>
          <a:xfrm flipH="1" rot="-2002487">
            <a:off x="5927230" y="1684067"/>
            <a:ext cx="831647" cy="718153"/>
          </a:xfrm>
          <a:prstGeom prst="rightArrow">
            <a:avLst>
              <a:gd fmla="val 50000" name="adj1"/>
              <a:gd fmla="val 5945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1"/>
          <p:cNvSpPr txBox="1"/>
          <p:nvPr>
            <p:ph type="ctrTitle"/>
          </p:nvPr>
        </p:nvSpPr>
        <p:spPr>
          <a:xfrm>
            <a:off x="485250" y="663625"/>
            <a:ext cx="2340900" cy="10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666666"/>
                </a:solidFill>
                <a:latin typeface="Nunito"/>
                <a:ea typeface="Nunito"/>
                <a:cs typeface="Nunito"/>
                <a:sym typeface="Nunito"/>
              </a:rPr>
              <a:t>то, что мы уже изучили</a:t>
            </a:r>
            <a:endParaRPr sz="2400">
              <a:solidFill>
                <a:srgbClr val="666666"/>
              </a:solidFill>
              <a:latin typeface="Nunito"/>
              <a:ea typeface="Nunito"/>
              <a:cs typeface="Nunito"/>
              <a:sym typeface="Nunito"/>
            </a:endParaRPr>
          </a:p>
        </p:txBody>
      </p:sp>
      <p:sp>
        <p:nvSpPr>
          <p:cNvPr id="585" name="Google Shape;585;p61"/>
          <p:cNvSpPr txBox="1"/>
          <p:nvPr>
            <p:ph type="ctrTitle"/>
          </p:nvPr>
        </p:nvSpPr>
        <p:spPr>
          <a:xfrm>
            <a:off x="6803100" y="1013875"/>
            <a:ext cx="2340900" cy="10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другие факторы</a:t>
            </a:r>
            <a:endParaRPr sz="2400">
              <a:solidFill>
                <a:srgbClr val="666666"/>
              </a:solidFill>
              <a:latin typeface="Nunito"/>
              <a:ea typeface="Nunito"/>
              <a:cs typeface="Nunito"/>
              <a:sym typeface="Nunito"/>
            </a:endParaRPr>
          </a:p>
        </p:txBody>
      </p:sp>
      <p:sp>
        <p:nvSpPr>
          <p:cNvPr id="586" name="Google Shape;586;p61"/>
          <p:cNvSpPr txBox="1"/>
          <p:nvPr>
            <p:ph type="ctrTitle"/>
          </p:nvPr>
        </p:nvSpPr>
        <p:spPr>
          <a:xfrm>
            <a:off x="2999100" y="3975600"/>
            <a:ext cx="3626700" cy="116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600">
                <a:solidFill>
                  <a:srgbClr val="666666"/>
                </a:solidFill>
                <a:latin typeface="Nunito"/>
                <a:ea typeface="Nunito"/>
                <a:cs typeface="Nunito"/>
                <a:sym typeface="Nunito"/>
              </a:rPr>
              <a:t>САС - </a:t>
            </a:r>
            <a:r>
              <a:rPr lang="ru" sz="3600">
                <a:solidFill>
                  <a:srgbClr val="666666"/>
                </a:solidFill>
                <a:latin typeface="Comfortaa"/>
                <a:ea typeface="Comfortaa"/>
                <a:cs typeface="Comfortaa"/>
                <a:sym typeface="Comfortaa"/>
              </a:rPr>
              <a:t>β</a:t>
            </a:r>
            <a:r>
              <a:rPr lang="ru" sz="3600">
                <a:solidFill>
                  <a:srgbClr val="666666"/>
                </a:solidFill>
                <a:latin typeface="Nunito"/>
                <a:ea typeface="Nunito"/>
                <a:cs typeface="Nunito"/>
                <a:sym typeface="Nunito"/>
              </a:rPr>
              <a:t>1</a:t>
            </a:r>
            <a:endParaRPr sz="3600">
              <a:solidFill>
                <a:srgbClr val="666666"/>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3600">
                <a:solidFill>
                  <a:srgbClr val="666666"/>
                </a:solidFill>
                <a:latin typeface="Nunito"/>
                <a:ea typeface="Nunito"/>
                <a:cs typeface="Nunito"/>
                <a:sym typeface="Nunito"/>
              </a:rPr>
              <a:t>ПНС - М2</a:t>
            </a:r>
            <a:endParaRPr sz="3600">
              <a:solidFill>
                <a:srgbClr val="666666"/>
              </a:solidFill>
              <a:latin typeface="Nunito"/>
              <a:ea typeface="Nunito"/>
              <a:cs typeface="Nunito"/>
              <a:sym typeface="Nunito"/>
            </a:endParaRPr>
          </a:p>
        </p:txBody>
      </p:sp>
      <p:sp>
        <p:nvSpPr>
          <p:cNvPr id="587" name="Google Shape;587;p61"/>
          <p:cNvSpPr txBox="1"/>
          <p:nvPr>
            <p:ph type="ctrTitle"/>
          </p:nvPr>
        </p:nvSpPr>
        <p:spPr>
          <a:xfrm>
            <a:off x="5706450" y="3920750"/>
            <a:ext cx="1389600" cy="90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7200">
                <a:solidFill>
                  <a:srgbClr val="666666"/>
                </a:solidFill>
                <a:latin typeface="Nunito"/>
                <a:ea typeface="Nunito"/>
                <a:cs typeface="Nunito"/>
                <a:sym typeface="Nunito"/>
              </a:rPr>
              <a:t>+ </a:t>
            </a:r>
            <a:endParaRPr sz="7200">
              <a:solidFill>
                <a:srgbClr val="666666"/>
              </a:solidFill>
              <a:latin typeface="Nunito"/>
              <a:ea typeface="Nunito"/>
              <a:cs typeface="Nunito"/>
              <a:sym typeface="Nunito"/>
            </a:endParaRPr>
          </a:p>
        </p:txBody>
      </p:sp>
      <p:sp>
        <p:nvSpPr>
          <p:cNvPr id="588" name="Google Shape;588;p61"/>
          <p:cNvSpPr txBox="1"/>
          <p:nvPr>
            <p:ph type="ctrTitle"/>
          </p:nvPr>
        </p:nvSpPr>
        <p:spPr>
          <a:xfrm>
            <a:off x="2999100" y="3975600"/>
            <a:ext cx="3626700" cy="116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600">
                <a:solidFill>
                  <a:srgbClr val="666666"/>
                </a:solidFill>
                <a:latin typeface="Nunito"/>
                <a:ea typeface="Nunito"/>
                <a:cs typeface="Nunito"/>
                <a:sym typeface="Nunito"/>
              </a:rPr>
              <a:t>САС - </a:t>
            </a:r>
            <a:r>
              <a:rPr lang="ru" sz="3600">
                <a:solidFill>
                  <a:srgbClr val="666666"/>
                </a:solidFill>
                <a:latin typeface="Comfortaa"/>
                <a:ea typeface="Comfortaa"/>
                <a:cs typeface="Comfortaa"/>
                <a:sym typeface="Comfortaa"/>
              </a:rPr>
              <a:t>β</a:t>
            </a:r>
            <a:r>
              <a:rPr lang="ru" sz="3600">
                <a:solidFill>
                  <a:srgbClr val="666666"/>
                </a:solidFill>
                <a:latin typeface="Nunito"/>
                <a:ea typeface="Nunito"/>
                <a:cs typeface="Nunito"/>
                <a:sym typeface="Nunito"/>
              </a:rPr>
              <a:t>1</a:t>
            </a:r>
            <a:endParaRPr sz="3600">
              <a:solidFill>
                <a:srgbClr val="666666"/>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3600">
                <a:solidFill>
                  <a:srgbClr val="666666"/>
                </a:solidFill>
                <a:latin typeface="Nunito"/>
                <a:ea typeface="Nunito"/>
                <a:cs typeface="Nunito"/>
                <a:sym typeface="Nunito"/>
              </a:rPr>
              <a:t>ПНС - М2</a:t>
            </a:r>
            <a:endParaRPr sz="3600">
              <a:solidFill>
                <a:srgbClr val="666666"/>
              </a:solidFill>
              <a:latin typeface="Nunito"/>
              <a:ea typeface="Nunito"/>
              <a:cs typeface="Nunito"/>
              <a:sym typeface="Nunito"/>
            </a:endParaRPr>
          </a:p>
        </p:txBody>
      </p:sp>
      <p:sp>
        <p:nvSpPr>
          <p:cNvPr id="589" name="Google Shape;589;p61"/>
          <p:cNvSpPr txBox="1"/>
          <p:nvPr>
            <p:ph type="ctrTitle"/>
          </p:nvPr>
        </p:nvSpPr>
        <p:spPr>
          <a:xfrm>
            <a:off x="5706450" y="4434950"/>
            <a:ext cx="1389600" cy="90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7200">
                <a:solidFill>
                  <a:srgbClr val="666666"/>
                </a:solidFill>
                <a:latin typeface="Nunito"/>
                <a:ea typeface="Nunito"/>
                <a:cs typeface="Nunito"/>
                <a:sym typeface="Nunito"/>
              </a:rPr>
              <a:t>- </a:t>
            </a:r>
            <a:endParaRPr sz="7200">
              <a:solidFill>
                <a:srgbClr val="666666"/>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2"/>
          <p:cNvSpPr txBox="1"/>
          <p:nvPr>
            <p:ph type="ctrTitle"/>
          </p:nvPr>
        </p:nvSpPr>
        <p:spPr>
          <a:xfrm>
            <a:off x="3197850" y="2241750"/>
            <a:ext cx="2748300" cy="66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3000">
                <a:solidFill>
                  <a:srgbClr val="666666"/>
                </a:solidFill>
                <a:latin typeface="Nunito"/>
                <a:ea typeface="Nunito"/>
                <a:cs typeface="Nunito"/>
                <a:sym typeface="Nunito"/>
              </a:rPr>
              <a:t>сократимость </a:t>
            </a:r>
            <a:endParaRPr sz="3000">
              <a:solidFill>
                <a:srgbClr val="666666"/>
              </a:solidFill>
              <a:latin typeface="Nunito"/>
              <a:ea typeface="Nunito"/>
              <a:cs typeface="Nunito"/>
              <a:sym typeface="Nunito"/>
            </a:endParaRPr>
          </a:p>
        </p:txBody>
      </p:sp>
      <p:sp>
        <p:nvSpPr>
          <p:cNvPr id="595" name="Google Shape;595;p62"/>
          <p:cNvSpPr/>
          <p:nvPr/>
        </p:nvSpPr>
        <p:spPr>
          <a:xfrm flipH="1" rot="-2002487">
            <a:off x="5927230" y="1684067"/>
            <a:ext cx="831647" cy="718153"/>
          </a:xfrm>
          <a:prstGeom prst="rightArrow">
            <a:avLst>
              <a:gd fmla="val 50000" name="adj1"/>
              <a:gd fmla="val 5945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2"/>
          <p:cNvSpPr txBox="1"/>
          <p:nvPr>
            <p:ph type="ctrTitle"/>
          </p:nvPr>
        </p:nvSpPr>
        <p:spPr>
          <a:xfrm>
            <a:off x="6803100" y="1013875"/>
            <a:ext cx="2340900" cy="10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другие факторы</a:t>
            </a:r>
            <a:endParaRPr sz="2400">
              <a:solidFill>
                <a:srgbClr val="666666"/>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3"/>
          <p:cNvSpPr txBox="1"/>
          <p:nvPr>
            <p:ph type="ctrTitle"/>
          </p:nvPr>
        </p:nvSpPr>
        <p:spPr>
          <a:xfrm>
            <a:off x="3197850" y="2241750"/>
            <a:ext cx="2748300" cy="660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3000">
                <a:solidFill>
                  <a:srgbClr val="666666"/>
                </a:solidFill>
                <a:latin typeface="Nunito"/>
                <a:ea typeface="Nunito"/>
                <a:cs typeface="Nunito"/>
                <a:sym typeface="Nunito"/>
              </a:rPr>
              <a:t>сократимость </a:t>
            </a:r>
            <a:endParaRPr sz="3000">
              <a:solidFill>
                <a:srgbClr val="666666"/>
              </a:solidFill>
              <a:latin typeface="Nunito"/>
              <a:ea typeface="Nunito"/>
              <a:cs typeface="Nunito"/>
              <a:sym typeface="Nunito"/>
            </a:endParaRPr>
          </a:p>
        </p:txBody>
      </p:sp>
      <p:sp>
        <p:nvSpPr>
          <p:cNvPr id="602" name="Google Shape;602;p63"/>
          <p:cNvSpPr/>
          <p:nvPr/>
        </p:nvSpPr>
        <p:spPr>
          <a:xfrm flipH="1" rot="-2002487">
            <a:off x="5927230" y="1684067"/>
            <a:ext cx="831647" cy="718153"/>
          </a:xfrm>
          <a:prstGeom prst="rightArrow">
            <a:avLst>
              <a:gd fmla="val 50000" name="adj1"/>
              <a:gd fmla="val 5945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3"/>
          <p:cNvSpPr txBox="1"/>
          <p:nvPr>
            <p:ph type="ctrTitle"/>
          </p:nvPr>
        </p:nvSpPr>
        <p:spPr>
          <a:xfrm>
            <a:off x="4213950" y="2198525"/>
            <a:ext cx="4258200" cy="2778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900">
                <a:solidFill>
                  <a:srgbClr val="666666"/>
                </a:solidFill>
                <a:latin typeface="Nunito"/>
                <a:ea typeface="Nunito"/>
                <a:cs typeface="Nunito"/>
                <a:sym typeface="Nunito"/>
              </a:rPr>
              <a:t>Т</a:t>
            </a:r>
            <a:endParaRPr sz="2900">
              <a:solidFill>
                <a:srgbClr val="66666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900">
                <a:solidFill>
                  <a:srgbClr val="666666"/>
                </a:solidFill>
                <a:latin typeface="Nunito"/>
                <a:ea typeface="Nunito"/>
                <a:cs typeface="Nunito"/>
                <a:sym typeface="Nunito"/>
              </a:rPr>
              <a:t>рН</a:t>
            </a:r>
            <a:endParaRPr sz="2900">
              <a:solidFill>
                <a:srgbClr val="66666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900">
                <a:solidFill>
                  <a:srgbClr val="666666"/>
                </a:solidFill>
                <a:latin typeface="Nunito"/>
                <a:ea typeface="Nunito"/>
                <a:cs typeface="Nunito"/>
                <a:sym typeface="Nunito"/>
              </a:rPr>
              <a:t>гормоны</a:t>
            </a:r>
            <a:endParaRPr sz="2900">
              <a:solidFill>
                <a:srgbClr val="666666"/>
              </a:solidFill>
              <a:latin typeface="Nunito"/>
              <a:ea typeface="Nunito"/>
              <a:cs typeface="Nunito"/>
              <a:sym typeface="Nunito"/>
            </a:endParaRPr>
          </a:p>
          <a:p>
            <a:pPr indent="0" lvl="0" marL="0" rtl="0" algn="r">
              <a:lnSpc>
                <a:spcPct val="100000"/>
              </a:lnSpc>
              <a:spcBef>
                <a:spcPts val="0"/>
              </a:spcBef>
              <a:spcAft>
                <a:spcPts val="0"/>
              </a:spcAft>
              <a:buSzPts val="5200"/>
              <a:buNone/>
            </a:pPr>
            <a:r>
              <a:t/>
            </a:r>
            <a:endParaRPr sz="2900">
              <a:solidFill>
                <a:srgbClr val="66666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900">
                <a:solidFill>
                  <a:srgbClr val="666666"/>
                </a:solidFill>
                <a:latin typeface="Nunito"/>
                <a:ea typeface="Nunito"/>
                <a:cs typeface="Nunito"/>
                <a:sym typeface="Nunito"/>
              </a:rPr>
              <a:t>энергодефицит</a:t>
            </a:r>
            <a:endParaRPr sz="2900">
              <a:solidFill>
                <a:srgbClr val="66666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900">
                <a:solidFill>
                  <a:srgbClr val="666666"/>
                </a:solidFill>
                <a:latin typeface="Nunito"/>
                <a:ea typeface="Nunito"/>
                <a:cs typeface="Nunito"/>
                <a:sym typeface="Nunito"/>
              </a:rPr>
              <a:t>(напр. ишемия)</a:t>
            </a:r>
            <a:endParaRPr sz="2900">
              <a:solidFill>
                <a:srgbClr val="666666"/>
              </a:solidFill>
              <a:latin typeface="Nunito"/>
              <a:ea typeface="Nunito"/>
              <a:cs typeface="Nunito"/>
              <a:sym typeface="Nunito"/>
            </a:endParaRPr>
          </a:p>
        </p:txBody>
      </p:sp>
      <p:sp>
        <p:nvSpPr>
          <p:cNvPr id="604" name="Google Shape;604;p63"/>
          <p:cNvSpPr txBox="1"/>
          <p:nvPr>
            <p:ph type="ctrTitle"/>
          </p:nvPr>
        </p:nvSpPr>
        <p:spPr>
          <a:xfrm>
            <a:off x="6803100" y="1013875"/>
            <a:ext cx="2340900" cy="10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2400">
                <a:solidFill>
                  <a:srgbClr val="666666"/>
                </a:solidFill>
                <a:latin typeface="Nunito"/>
                <a:ea typeface="Nunito"/>
                <a:cs typeface="Nunito"/>
                <a:sym typeface="Nunito"/>
              </a:rPr>
              <a:t>другие факторы:</a:t>
            </a:r>
            <a:endParaRPr sz="2400">
              <a:solidFill>
                <a:srgbClr val="666666"/>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ctrTitle"/>
          </p:nvPr>
        </p:nvSpPr>
        <p:spPr>
          <a:xfrm>
            <a:off x="-526500" y="1612475"/>
            <a:ext cx="85206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P</a:t>
            </a:r>
            <a:r>
              <a:rPr baseline="-25000" lang="ru" sz="4600">
                <a:latin typeface="Nunito"/>
                <a:ea typeface="Nunito"/>
                <a:cs typeface="Nunito"/>
                <a:sym typeface="Nunito"/>
              </a:rPr>
              <a:t>арт.</a:t>
            </a:r>
            <a:r>
              <a:rPr lang="ru" sz="4600">
                <a:latin typeface="Nunito"/>
                <a:ea typeface="Nunito"/>
                <a:cs typeface="Nunito"/>
                <a:sym typeface="Nunito"/>
              </a:rPr>
              <a:t>  ~   МОК      и     ОПСС</a:t>
            </a:r>
            <a:endParaRPr sz="4600">
              <a:latin typeface="Nunito"/>
              <a:ea typeface="Nunito"/>
              <a:cs typeface="Nunito"/>
              <a:sym typeface="Nunito"/>
            </a:endParaRPr>
          </a:p>
        </p:txBody>
      </p:sp>
      <p:sp>
        <p:nvSpPr>
          <p:cNvPr id="192" name="Google Shape;192;p28"/>
          <p:cNvSpPr/>
          <p:nvPr/>
        </p:nvSpPr>
        <p:spPr>
          <a:xfrm>
            <a:off x="1966375" y="1333013"/>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a:off x="5290500" y="1209601"/>
            <a:ext cx="2342100" cy="2017500"/>
          </a:xfrm>
          <a:prstGeom prst="ellipse">
            <a:avLst/>
          </a:prstGeom>
          <a:solidFill>
            <a:srgbClr val="F3A6A6">
              <a:alpha val="16078"/>
            </a:srgbClr>
          </a:solidFill>
          <a:ln cap="flat" cmpd="sng" w="152400">
            <a:solidFill>
              <a:srgbClr val="FBD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4"/>
          <p:cNvSpPr txBox="1"/>
          <p:nvPr>
            <p:ph type="ctrTitle"/>
          </p:nvPr>
        </p:nvSpPr>
        <p:spPr>
          <a:xfrm>
            <a:off x="-526500" y="1612475"/>
            <a:ext cx="85206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P</a:t>
            </a:r>
            <a:r>
              <a:rPr baseline="-25000" lang="ru" sz="4600">
                <a:latin typeface="Nunito"/>
                <a:ea typeface="Nunito"/>
                <a:cs typeface="Nunito"/>
                <a:sym typeface="Nunito"/>
              </a:rPr>
              <a:t>арт.</a:t>
            </a:r>
            <a:r>
              <a:rPr lang="ru" sz="4600">
                <a:latin typeface="Nunito"/>
                <a:ea typeface="Nunito"/>
                <a:cs typeface="Nunito"/>
                <a:sym typeface="Nunito"/>
              </a:rPr>
              <a:t>  ~   МОК      и     ОПСС</a:t>
            </a:r>
            <a:endParaRPr sz="4600">
              <a:latin typeface="Nunito"/>
              <a:ea typeface="Nunito"/>
              <a:cs typeface="Nunito"/>
              <a:sym typeface="Nunito"/>
            </a:endParaRPr>
          </a:p>
        </p:txBody>
      </p:sp>
      <p:sp>
        <p:nvSpPr>
          <p:cNvPr id="610" name="Google Shape;610;p64"/>
          <p:cNvSpPr/>
          <p:nvPr/>
        </p:nvSpPr>
        <p:spPr>
          <a:xfrm>
            <a:off x="1966375" y="1333013"/>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4"/>
          <p:cNvSpPr/>
          <p:nvPr/>
        </p:nvSpPr>
        <p:spPr>
          <a:xfrm>
            <a:off x="5290500" y="1209601"/>
            <a:ext cx="2342100" cy="2017500"/>
          </a:xfrm>
          <a:prstGeom prst="ellipse">
            <a:avLst/>
          </a:prstGeom>
          <a:solidFill>
            <a:srgbClr val="F3A6A6">
              <a:alpha val="16078"/>
            </a:srgbClr>
          </a:solidFill>
          <a:ln cap="flat" cmpd="sng" w="152400">
            <a:solidFill>
              <a:srgbClr val="FBD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5"/>
          <p:cNvSpPr/>
          <p:nvPr/>
        </p:nvSpPr>
        <p:spPr>
          <a:xfrm>
            <a:off x="5385750" y="554251"/>
            <a:ext cx="2342100" cy="2017500"/>
          </a:xfrm>
          <a:prstGeom prst="ellipse">
            <a:avLst/>
          </a:prstGeom>
          <a:solidFill>
            <a:srgbClr val="F3A6A6">
              <a:alpha val="16078"/>
            </a:srgbClr>
          </a:solidFill>
          <a:ln cap="flat" cmpd="sng" w="152400">
            <a:solidFill>
              <a:srgbClr val="FBD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5"/>
          <p:cNvSpPr txBox="1"/>
          <p:nvPr>
            <p:ph type="ctrTitle"/>
          </p:nvPr>
        </p:nvSpPr>
        <p:spPr>
          <a:xfrm>
            <a:off x="4950900" y="1020650"/>
            <a:ext cx="3211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ОПСС</a:t>
            </a:r>
            <a:endParaRPr sz="4600">
              <a:latin typeface="Nunito"/>
              <a:ea typeface="Nunito"/>
              <a:cs typeface="Nunito"/>
              <a:sym typeface="Nunito"/>
            </a:endParaRPr>
          </a:p>
        </p:txBody>
      </p:sp>
      <p:sp>
        <p:nvSpPr>
          <p:cNvPr id="618" name="Google Shape;618;p65"/>
          <p:cNvSpPr txBox="1"/>
          <p:nvPr>
            <p:ph type="ctrTitle"/>
          </p:nvPr>
        </p:nvSpPr>
        <p:spPr>
          <a:xfrm>
            <a:off x="287900" y="1652925"/>
            <a:ext cx="4778700" cy="255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400">
                <a:latin typeface="Nunito"/>
                <a:ea typeface="Nunito"/>
                <a:cs typeface="Nunito"/>
                <a:sym typeface="Nunito"/>
              </a:rPr>
              <a:t>сопротивление (R) любой трубочки (сосуд, бронх, водопровод в доме и т. д.)</a:t>
            </a:r>
            <a:endParaRPr sz="2400">
              <a:latin typeface="Nunito"/>
              <a:ea typeface="Nunito"/>
              <a:cs typeface="Nunito"/>
              <a:sym typeface="Nunito"/>
            </a:endParaRPr>
          </a:p>
          <a:p>
            <a:pPr indent="0" lvl="0" marL="0" rtl="0" algn="ctr">
              <a:lnSpc>
                <a:spcPct val="100000"/>
              </a:lnSpc>
              <a:spcBef>
                <a:spcPts val="0"/>
              </a:spcBef>
              <a:spcAft>
                <a:spcPts val="0"/>
              </a:spcAft>
              <a:buSzPts val="5200"/>
              <a:buNone/>
            </a:pPr>
            <a:r>
              <a:t/>
            </a:r>
            <a:endParaRPr sz="2400">
              <a:latin typeface="Nunito"/>
              <a:ea typeface="Nunito"/>
              <a:cs typeface="Nunito"/>
              <a:sym typeface="Nunito"/>
            </a:endParaRPr>
          </a:p>
          <a:p>
            <a:pPr indent="0" lvl="0" marL="0" rtl="0" algn="ctr">
              <a:lnSpc>
                <a:spcPct val="100000"/>
              </a:lnSpc>
              <a:spcBef>
                <a:spcPts val="0"/>
              </a:spcBef>
              <a:spcAft>
                <a:spcPts val="0"/>
              </a:spcAft>
              <a:buSzPts val="5200"/>
              <a:buNone/>
            </a:pPr>
            <a:r>
              <a:rPr lang="ru" sz="2400">
                <a:latin typeface="Nunito"/>
                <a:ea typeface="Nunito"/>
                <a:cs typeface="Nunito"/>
                <a:sym typeface="Nunito"/>
              </a:rPr>
              <a:t>зависит от</a:t>
            </a:r>
            <a:endParaRPr sz="2400">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6"/>
          <p:cNvSpPr txBox="1"/>
          <p:nvPr>
            <p:ph type="ctrTitle"/>
          </p:nvPr>
        </p:nvSpPr>
        <p:spPr>
          <a:xfrm>
            <a:off x="277350" y="1902175"/>
            <a:ext cx="25563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Nunito"/>
                <a:ea typeface="Nunito"/>
                <a:cs typeface="Nunito"/>
                <a:sym typeface="Nunito"/>
              </a:rPr>
              <a:t>R ~</a:t>
            </a:r>
            <a:endParaRPr sz="9600">
              <a:latin typeface="Nunito"/>
              <a:ea typeface="Nunito"/>
              <a:cs typeface="Nunito"/>
              <a:sym typeface="Nunito"/>
            </a:endParaRPr>
          </a:p>
        </p:txBody>
      </p:sp>
      <p:sp>
        <p:nvSpPr>
          <p:cNvPr id="624" name="Google Shape;624;p66"/>
          <p:cNvSpPr txBox="1"/>
          <p:nvPr>
            <p:ph type="ctrTitle"/>
          </p:nvPr>
        </p:nvSpPr>
        <p:spPr>
          <a:xfrm>
            <a:off x="4197425" y="890425"/>
            <a:ext cx="37479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Nunito"/>
                <a:ea typeface="Nunito"/>
                <a:cs typeface="Nunito"/>
                <a:sym typeface="Nunito"/>
              </a:rPr>
              <a:t>l  </a:t>
            </a:r>
            <a:r>
              <a:rPr lang="ru" sz="4800">
                <a:latin typeface="Nunito"/>
                <a:ea typeface="Nunito"/>
                <a:cs typeface="Nunito"/>
                <a:sym typeface="Nunito"/>
              </a:rPr>
              <a:t>х  </a:t>
            </a:r>
            <a:r>
              <a:rPr lang="ru" sz="9600">
                <a:latin typeface="Comfortaa"/>
                <a:ea typeface="Comfortaa"/>
                <a:cs typeface="Comfortaa"/>
                <a:sym typeface="Comfortaa"/>
              </a:rPr>
              <a:t>η</a:t>
            </a:r>
            <a:endParaRPr sz="9600">
              <a:latin typeface="Comfortaa"/>
              <a:ea typeface="Comfortaa"/>
              <a:cs typeface="Comfortaa"/>
              <a:sym typeface="Comfortaa"/>
            </a:endParaRPr>
          </a:p>
        </p:txBody>
      </p:sp>
      <p:sp>
        <p:nvSpPr>
          <p:cNvPr id="625" name="Google Shape;625;p66"/>
          <p:cNvSpPr/>
          <p:nvPr/>
        </p:nvSpPr>
        <p:spPr>
          <a:xfrm>
            <a:off x="3489700" y="2907600"/>
            <a:ext cx="5027100" cy="636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6"/>
          <p:cNvSpPr txBox="1"/>
          <p:nvPr>
            <p:ph type="ctrTitle"/>
          </p:nvPr>
        </p:nvSpPr>
        <p:spPr>
          <a:xfrm>
            <a:off x="4906500" y="2907600"/>
            <a:ext cx="25563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Nunito"/>
                <a:ea typeface="Nunito"/>
                <a:cs typeface="Nunito"/>
                <a:sym typeface="Nunito"/>
              </a:rPr>
              <a:t>r</a:t>
            </a:r>
            <a:endParaRPr sz="9600">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7"/>
          <p:cNvSpPr txBox="1"/>
          <p:nvPr>
            <p:ph type="ctrTitle"/>
          </p:nvPr>
        </p:nvSpPr>
        <p:spPr>
          <a:xfrm>
            <a:off x="277350" y="1902175"/>
            <a:ext cx="25563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Nunito"/>
                <a:ea typeface="Nunito"/>
                <a:cs typeface="Nunito"/>
                <a:sym typeface="Nunito"/>
              </a:rPr>
              <a:t>R =</a:t>
            </a:r>
            <a:endParaRPr sz="9600">
              <a:latin typeface="Nunito"/>
              <a:ea typeface="Nunito"/>
              <a:cs typeface="Nunito"/>
              <a:sym typeface="Nunito"/>
            </a:endParaRPr>
          </a:p>
        </p:txBody>
      </p:sp>
      <p:sp>
        <p:nvSpPr>
          <p:cNvPr id="632" name="Google Shape;632;p67"/>
          <p:cNvSpPr txBox="1"/>
          <p:nvPr>
            <p:ph type="ctrTitle"/>
          </p:nvPr>
        </p:nvSpPr>
        <p:spPr>
          <a:xfrm>
            <a:off x="4197425" y="890425"/>
            <a:ext cx="37479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Nunito"/>
                <a:ea typeface="Nunito"/>
                <a:cs typeface="Nunito"/>
                <a:sym typeface="Nunito"/>
              </a:rPr>
              <a:t>8 l  </a:t>
            </a:r>
            <a:r>
              <a:rPr lang="ru" sz="4800">
                <a:latin typeface="Nunito"/>
                <a:ea typeface="Nunito"/>
                <a:cs typeface="Nunito"/>
                <a:sym typeface="Nunito"/>
              </a:rPr>
              <a:t>х  </a:t>
            </a:r>
            <a:r>
              <a:rPr lang="ru" sz="9600">
                <a:latin typeface="Comfortaa"/>
                <a:ea typeface="Comfortaa"/>
                <a:cs typeface="Comfortaa"/>
                <a:sym typeface="Comfortaa"/>
              </a:rPr>
              <a:t>η</a:t>
            </a:r>
            <a:endParaRPr sz="9600">
              <a:latin typeface="Comfortaa"/>
              <a:ea typeface="Comfortaa"/>
              <a:cs typeface="Comfortaa"/>
              <a:sym typeface="Comfortaa"/>
            </a:endParaRPr>
          </a:p>
        </p:txBody>
      </p:sp>
      <p:sp>
        <p:nvSpPr>
          <p:cNvPr id="633" name="Google Shape;633;p67"/>
          <p:cNvSpPr/>
          <p:nvPr/>
        </p:nvSpPr>
        <p:spPr>
          <a:xfrm>
            <a:off x="3489700" y="2907600"/>
            <a:ext cx="5027100" cy="636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7"/>
          <p:cNvSpPr txBox="1"/>
          <p:nvPr>
            <p:ph type="ctrTitle"/>
          </p:nvPr>
        </p:nvSpPr>
        <p:spPr>
          <a:xfrm>
            <a:off x="5096975" y="2801775"/>
            <a:ext cx="25563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Comfortaa"/>
                <a:ea typeface="Comfortaa"/>
                <a:cs typeface="Comfortaa"/>
                <a:sym typeface="Comfortaa"/>
              </a:rPr>
              <a:t>π</a:t>
            </a:r>
            <a:r>
              <a:rPr lang="ru" sz="9600">
                <a:latin typeface="Nunito"/>
                <a:ea typeface="Nunito"/>
                <a:cs typeface="Nunito"/>
                <a:sym typeface="Nunito"/>
              </a:rPr>
              <a:t>r</a:t>
            </a:r>
            <a:r>
              <a:rPr baseline="30000" lang="ru" sz="9600">
                <a:latin typeface="Nunito"/>
                <a:ea typeface="Nunito"/>
                <a:cs typeface="Nunito"/>
                <a:sym typeface="Nunito"/>
              </a:rPr>
              <a:t>4</a:t>
            </a:r>
            <a:endParaRPr sz="9600">
              <a:latin typeface="Comfortaa"/>
              <a:ea typeface="Comfortaa"/>
              <a:cs typeface="Comfortaa"/>
              <a:sym typeface="Comfortaa"/>
            </a:endParaRPr>
          </a:p>
        </p:txBody>
      </p:sp>
      <p:sp>
        <p:nvSpPr>
          <p:cNvPr id="635" name="Google Shape;635;p67"/>
          <p:cNvSpPr txBox="1"/>
          <p:nvPr>
            <p:ph type="ctrTitle"/>
          </p:nvPr>
        </p:nvSpPr>
        <p:spPr>
          <a:xfrm>
            <a:off x="213825" y="2423175"/>
            <a:ext cx="6112200" cy="255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3100">
                <a:solidFill>
                  <a:srgbClr val="999999"/>
                </a:solidFill>
                <a:latin typeface="Nunito"/>
                <a:ea typeface="Nunito"/>
                <a:cs typeface="Nunito"/>
                <a:sym typeface="Nunito"/>
              </a:rPr>
              <a:t>закон Хагена-Пуазёйля </a:t>
            </a:r>
            <a:endParaRPr sz="3100">
              <a:solidFill>
                <a:srgbClr val="999999"/>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500">
              <a:solidFill>
                <a:srgbClr val="999999"/>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1400">
                <a:solidFill>
                  <a:srgbClr val="999999"/>
                </a:solidFill>
                <a:latin typeface="Nunito"/>
                <a:ea typeface="Nunito"/>
                <a:cs typeface="Nunito"/>
                <a:sym typeface="Nunito"/>
              </a:rPr>
              <a:t>(только для ньютоновских жидкостей и ламинарного потока)</a:t>
            </a:r>
            <a:endParaRPr sz="1400">
              <a:solidFill>
                <a:srgbClr val="999999"/>
              </a:solidFill>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8"/>
          <p:cNvSpPr txBox="1"/>
          <p:nvPr>
            <p:ph type="ctrTitle"/>
          </p:nvPr>
        </p:nvSpPr>
        <p:spPr>
          <a:xfrm>
            <a:off x="277350" y="1902175"/>
            <a:ext cx="25563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Nunito"/>
                <a:ea typeface="Nunito"/>
                <a:cs typeface="Nunito"/>
                <a:sym typeface="Nunito"/>
              </a:rPr>
              <a:t>R =</a:t>
            </a:r>
            <a:endParaRPr sz="9600">
              <a:latin typeface="Nunito"/>
              <a:ea typeface="Nunito"/>
              <a:cs typeface="Nunito"/>
              <a:sym typeface="Nunito"/>
            </a:endParaRPr>
          </a:p>
        </p:txBody>
      </p:sp>
      <p:sp>
        <p:nvSpPr>
          <p:cNvPr id="641" name="Google Shape;641;p68"/>
          <p:cNvSpPr txBox="1"/>
          <p:nvPr>
            <p:ph type="ctrTitle"/>
          </p:nvPr>
        </p:nvSpPr>
        <p:spPr>
          <a:xfrm>
            <a:off x="4197425" y="890425"/>
            <a:ext cx="37479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Nunito"/>
                <a:ea typeface="Nunito"/>
                <a:cs typeface="Nunito"/>
                <a:sym typeface="Nunito"/>
              </a:rPr>
              <a:t>8 l  </a:t>
            </a:r>
            <a:r>
              <a:rPr lang="ru" sz="4800">
                <a:latin typeface="Nunito"/>
                <a:ea typeface="Nunito"/>
                <a:cs typeface="Nunito"/>
                <a:sym typeface="Nunito"/>
              </a:rPr>
              <a:t>х  </a:t>
            </a:r>
            <a:r>
              <a:rPr lang="ru" sz="9600">
                <a:latin typeface="Comfortaa"/>
                <a:ea typeface="Comfortaa"/>
                <a:cs typeface="Comfortaa"/>
                <a:sym typeface="Comfortaa"/>
              </a:rPr>
              <a:t>η</a:t>
            </a:r>
            <a:endParaRPr sz="9600">
              <a:latin typeface="Comfortaa"/>
              <a:ea typeface="Comfortaa"/>
              <a:cs typeface="Comfortaa"/>
              <a:sym typeface="Comfortaa"/>
            </a:endParaRPr>
          </a:p>
        </p:txBody>
      </p:sp>
      <p:sp>
        <p:nvSpPr>
          <p:cNvPr id="642" name="Google Shape;642;p68"/>
          <p:cNvSpPr/>
          <p:nvPr/>
        </p:nvSpPr>
        <p:spPr>
          <a:xfrm>
            <a:off x="3489700" y="2907600"/>
            <a:ext cx="5027100" cy="636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8"/>
          <p:cNvSpPr txBox="1"/>
          <p:nvPr>
            <p:ph type="ctrTitle"/>
          </p:nvPr>
        </p:nvSpPr>
        <p:spPr>
          <a:xfrm>
            <a:off x="5096975" y="2801775"/>
            <a:ext cx="25563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Comfortaa"/>
                <a:ea typeface="Comfortaa"/>
                <a:cs typeface="Comfortaa"/>
                <a:sym typeface="Comfortaa"/>
              </a:rPr>
              <a:t>π</a:t>
            </a:r>
            <a:r>
              <a:rPr lang="ru" sz="9600">
                <a:latin typeface="Nunito"/>
                <a:ea typeface="Nunito"/>
                <a:cs typeface="Nunito"/>
                <a:sym typeface="Nunito"/>
              </a:rPr>
              <a:t>r</a:t>
            </a:r>
            <a:r>
              <a:rPr baseline="30000" lang="ru" sz="9600">
                <a:latin typeface="Nunito"/>
                <a:ea typeface="Nunito"/>
                <a:cs typeface="Nunito"/>
                <a:sym typeface="Nunito"/>
              </a:rPr>
              <a:t>4</a:t>
            </a:r>
            <a:endParaRPr sz="9600">
              <a:latin typeface="Comfortaa"/>
              <a:ea typeface="Comfortaa"/>
              <a:cs typeface="Comfortaa"/>
              <a:sym typeface="Comfortaa"/>
            </a:endParaRPr>
          </a:p>
        </p:txBody>
      </p:sp>
      <p:sp>
        <p:nvSpPr>
          <p:cNvPr id="644" name="Google Shape;644;p68"/>
          <p:cNvSpPr txBox="1"/>
          <p:nvPr>
            <p:ph type="ctrTitle"/>
          </p:nvPr>
        </p:nvSpPr>
        <p:spPr>
          <a:xfrm>
            <a:off x="949675" y="145350"/>
            <a:ext cx="7514100" cy="1024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800">
                <a:solidFill>
                  <a:srgbClr val="EE6B9E"/>
                </a:solidFill>
                <a:latin typeface="Nunito"/>
                <a:ea typeface="Nunito"/>
                <a:cs typeface="Nunito"/>
                <a:sym typeface="Nunito"/>
              </a:rPr>
              <a:t>количество эритроцитов</a:t>
            </a:r>
            <a:endParaRPr sz="4800">
              <a:solidFill>
                <a:srgbClr val="EE6B9E"/>
              </a:solidFill>
              <a:latin typeface="Comfortaa"/>
              <a:ea typeface="Comfortaa"/>
              <a:cs typeface="Comfortaa"/>
              <a:sym typeface="Comfortaa"/>
            </a:endParaRPr>
          </a:p>
        </p:txBody>
      </p:sp>
      <p:sp>
        <p:nvSpPr>
          <p:cNvPr id="645" name="Google Shape;645;p68"/>
          <p:cNvSpPr/>
          <p:nvPr/>
        </p:nvSpPr>
        <p:spPr>
          <a:xfrm rot="5400000">
            <a:off x="7190675" y="1025100"/>
            <a:ext cx="444600" cy="541500"/>
          </a:xfrm>
          <a:prstGeom prst="rightArrow">
            <a:avLst>
              <a:gd fmla="val 50000" name="adj1"/>
              <a:gd fmla="val 59451" name="adj2"/>
            </a:avLst>
          </a:prstGeom>
          <a:solidFill>
            <a:srgbClr val="EE6B9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9"/>
          <p:cNvSpPr txBox="1"/>
          <p:nvPr>
            <p:ph type="ctrTitle"/>
          </p:nvPr>
        </p:nvSpPr>
        <p:spPr>
          <a:xfrm>
            <a:off x="277350" y="1902175"/>
            <a:ext cx="25563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Nunito"/>
                <a:ea typeface="Nunito"/>
                <a:cs typeface="Nunito"/>
                <a:sym typeface="Nunito"/>
              </a:rPr>
              <a:t>R =</a:t>
            </a:r>
            <a:endParaRPr sz="9600">
              <a:latin typeface="Nunito"/>
              <a:ea typeface="Nunito"/>
              <a:cs typeface="Nunito"/>
              <a:sym typeface="Nunito"/>
            </a:endParaRPr>
          </a:p>
        </p:txBody>
      </p:sp>
      <p:sp>
        <p:nvSpPr>
          <p:cNvPr id="651" name="Google Shape;651;p69"/>
          <p:cNvSpPr txBox="1"/>
          <p:nvPr>
            <p:ph type="ctrTitle"/>
          </p:nvPr>
        </p:nvSpPr>
        <p:spPr>
          <a:xfrm>
            <a:off x="4197425" y="890425"/>
            <a:ext cx="37479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Nunito"/>
                <a:ea typeface="Nunito"/>
                <a:cs typeface="Nunito"/>
                <a:sym typeface="Nunito"/>
              </a:rPr>
              <a:t>8 l  </a:t>
            </a:r>
            <a:r>
              <a:rPr lang="ru" sz="4800">
                <a:latin typeface="Nunito"/>
                <a:ea typeface="Nunito"/>
                <a:cs typeface="Nunito"/>
                <a:sym typeface="Nunito"/>
              </a:rPr>
              <a:t>х  </a:t>
            </a:r>
            <a:r>
              <a:rPr lang="ru" sz="9600">
                <a:latin typeface="Comfortaa"/>
                <a:ea typeface="Comfortaa"/>
                <a:cs typeface="Comfortaa"/>
                <a:sym typeface="Comfortaa"/>
              </a:rPr>
              <a:t>η</a:t>
            </a:r>
            <a:endParaRPr sz="9600">
              <a:latin typeface="Comfortaa"/>
              <a:ea typeface="Comfortaa"/>
              <a:cs typeface="Comfortaa"/>
              <a:sym typeface="Comfortaa"/>
            </a:endParaRPr>
          </a:p>
        </p:txBody>
      </p:sp>
      <p:sp>
        <p:nvSpPr>
          <p:cNvPr id="652" name="Google Shape;652;p69"/>
          <p:cNvSpPr/>
          <p:nvPr/>
        </p:nvSpPr>
        <p:spPr>
          <a:xfrm>
            <a:off x="3489700" y="2907600"/>
            <a:ext cx="5027100" cy="636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9"/>
          <p:cNvSpPr txBox="1"/>
          <p:nvPr>
            <p:ph type="ctrTitle"/>
          </p:nvPr>
        </p:nvSpPr>
        <p:spPr>
          <a:xfrm>
            <a:off x="5096975" y="2801775"/>
            <a:ext cx="2556300" cy="1799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9600">
                <a:latin typeface="Comfortaa"/>
                <a:ea typeface="Comfortaa"/>
                <a:cs typeface="Comfortaa"/>
                <a:sym typeface="Comfortaa"/>
              </a:rPr>
              <a:t>π</a:t>
            </a:r>
            <a:r>
              <a:rPr lang="ru" sz="9600">
                <a:latin typeface="Nunito"/>
                <a:ea typeface="Nunito"/>
                <a:cs typeface="Nunito"/>
                <a:sym typeface="Nunito"/>
              </a:rPr>
              <a:t>r</a:t>
            </a:r>
            <a:r>
              <a:rPr baseline="30000" lang="ru" sz="9600">
                <a:latin typeface="Nunito"/>
                <a:ea typeface="Nunito"/>
                <a:cs typeface="Nunito"/>
                <a:sym typeface="Nunito"/>
              </a:rPr>
              <a:t>4</a:t>
            </a:r>
            <a:endParaRPr sz="9600">
              <a:latin typeface="Comfortaa"/>
              <a:ea typeface="Comfortaa"/>
              <a:cs typeface="Comfortaa"/>
              <a:sym typeface="Comfortaa"/>
            </a:endParaRPr>
          </a:p>
        </p:txBody>
      </p:sp>
      <p:sp>
        <p:nvSpPr>
          <p:cNvPr id="654" name="Google Shape;654;p69"/>
          <p:cNvSpPr txBox="1"/>
          <p:nvPr>
            <p:ph type="ctrTitle"/>
          </p:nvPr>
        </p:nvSpPr>
        <p:spPr>
          <a:xfrm>
            <a:off x="1683825" y="4233775"/>
            <a:ext cx="7514100" cy="1024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800">
                <a:solidFill>
                  <a:srgbClr val="EE6B9E"/>
                </a:solidFill>
                <a:latin typeface="Nunito"/>
                <a:ea typeface="Nunito"/>
                <a:cs typeface="Nunito"/>
                <a:sym typeface="Nunito"/>
              </a:rPr>
              <a:t>тонус сосудов</a:t>
            </a:r>
            <a:endParaRPr sz="4800">
              <a:solidFill>
                <a:srgbClr val="EE6B9E"/>
              </a:solidFill>
              <a:latin typeface="Comfortaa"/>
              <a:ea typeface="Comfortaa"/>
              <a:cs typeface="Comfortaa"/>
              <a:sym typeface="Comfortaa"/>
            </a:endParaRPr>
          </a:p>
        </p:txBody>
      </p:sp>
      <p:sp>
        <p:nvSpPr>
          <p:cNvPr id="655" name="Google Shape;655;p69"/>
          <p:cNvSpPr/>
          <p:nvPr/>
        </p:nvSpPr>
        <p:spPr>
          <a:xfrm rot="-5400000">
            <a:off x="6475200" y="4260825"/>
            <a:ext cx="292200" cy="387900"/>
          </a:xfrm>
          <a:prstGeom prst="rightArrow">
            <a:avLst>
              <a:gd fmla="val 50000" name="adj1"/>
              <a:gd fmla="val 59451" name="adj2"/>
            </a:avLst>
          </a:prstGeom>
          <a:solidFill>
            <a:srgbClr val="EE6B9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9"/>
          <p:cNvSpPr/>
          <p:nvPr/>
        </p:nvSpPr>
        <p:spPr>
          <a:xfrm>
            <a:off x="519725" y="3971450"/>
            <a:ext cx="2499600" cy="2238600"/>
          </a:xfrm>
          <a:prstGeom prst="ellipse">
            <a:avLst/>
          </a:prstGeom>
          <a:solidFill>
            <a:srgbClr val="F3A6A6">
              <a:alpha val="16078"/>
            </a:srgbClr>
          </a:solidFill>
          <a:ln cap="flat" cmpd="sng" w="114300">
            <a:solidFill>
              <a:srgbClr val="FBD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9"/>
          <p:cNvSpPr/>
          <p:nvPr/>
        </p:nvSpPr>
        <p:spPr>
          <a:xfrm rot="7427352">
            <a:off x="2072827" y="3706609"/>
            <a:ext cx="673213" cy="817573"/>
          </a:xfrm>
          <a:prstGeom prst="rightArrow">
            <a:avLst>
              <a:gd fmla="val 50000" name="adj1"/>
              <a:gd fmla="val 59451" name="adj2"/>
            </a:avLst>
          </a:prstGeom>
          <a:solidFill>
            <a:srgbClr val="EE6B9E"/>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9"/>
          <p:cNvSpPr/>
          <p:nvPr/>
        </p:nvSpPr>
        <p:spPr>
          <a:xfrm rot="-2108052">
            <a:off x="2701560" y="4075936"/>
            <a:ext cx="673509" cy="817679"/>
          </a:xfrm>
          <a:prstGeom prst="rightArrow">
            <a:avLst>
              <a:gd fmla="val 50000" name="adj1"/>
              <a:gd fmla="val 59451" name="adj2"/>
            </a:avLst>
          </a:prstGeom>
          <a:solidFill>
            <a:srgbClr val="C7F3A6"/>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0"/>
          <p:cNvSpPr/>
          <p:nvPr/>
        </p:nvSpPr>
        <p:spPr>
          <a:xfrm>
            <a:off x="5078950" y="-2615775"/>
            <a:ext cx="6918300" cy="6467700"/>
          </a:xfrm>
          <a:prstGeom prst="ellipse">
            <a:avLst/>
          </a:prstGeom>
          <a:solidFill>
            <a:srgbClr val="F3A6A6">
              <a:alpha val="16078"/>
            </a:srgbClr>
          </a:solidFill>
          <a:ln cap="flat" cmpd="sng" w="152400">
            <a:solidFill>
              <a:srgbClr val="FBD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70"/>
          <p:cNvSpPr txBox="1"/>
          <p:nvPr>
            <p:ph type="ctrTitle"/>
          </p:nvPr>
        </p:nvSpPr>
        <p:spPr>
          <a:xfrm rot="-235">
            <a:off x="-276800" y="344725"/>
            <a:ext cx="4388700" cy="3863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t/>
            </a:r>
            <a:endParaRPr sz="2800">
              <a:solidFill>
                <a:srgbClr val="EE6B9E"/>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EE6B9E"/>
                </a:solidFill>
                <a:latin typeface="Nunito"/>
                <a:ea typeface="Nunito"/>
                <a:cs typeface="Nunito"/>
                <a:sym typeface="Nunito"/>
              </a:rPr>
              <a:t>катехоламины (</a:t>
            </a:r>
            <a:r>
              <a:rPr lang="ru" sz="2800">
                <a:solidFill>
                  <a:srgbClr val="EE6B9E"/>
                </a:solidFill>
                <a:highlight>
                  <a:schemeClr val="lt1"/>
                </a:highlight>
                <a:latin typeface="Comfortaa"/>
                <a:ea typeface="Comfortaa"/>
                <a:cs typeface="Comfortaa"/>
                <a:sym typeface="Comfortaa"/>
              </a:rPr>
              <a:t>α</a:t>
            </a:r>
            <a:r>
              <a:rPr lang="ru" sz="2800">
                <a:solidFill>
                  <a:srgbClr val="EE6B9E"/>
                </a:solidFill>
                <a:latin typeface="Nunito"/>
                <a:ea typeface="Nunito"/>
                <a:cs typeface="Nunito"/>
                <a:sym typeface="Nunito"/>
              </a:rPr>
              <a:t>)</a:t>
            </a:r>
            <a:endParaRPr sz="2800">
              <a:solidFill>
                <a:srgbClr val="EE6B9E"/>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EE6B9E"/>
                </a:solidFill>
                <a:latin typeface="Nunito"/>
                <a:ea typeface="Nunito"/>
                <a:cs typeface="Nunito"/>
                <a:sym typeface="Nunito"/>
              </a:rPr>
              <a:t>Т3, Т4</a:t>
            </a:r>
            <a:endParaRPr sz="2800">
              <a:solidFill>
                <a:srgbClr val="EE6B9E"/>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EE6B9E"/>
                </a:solidFill>
                <a:latin typeface="Nunito"/>
                <a:ea typeface="Nunito"/>
                <a:cs typeface="Nunito"/>
                <a:sym typeface="Nunito"/>
              </a:rPr>
              <a:t>АТ II</a:t>
            </a:r>
            <a:endParaRPr sz="2800">
              <a:solidFill>
                <a:srgbClr val="EE6B9E"/>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EE6B9E"/>
                </a:solidFill>
                <a:latin typeface="Nunito"/>
                <a:ea typeface="Nunito"/>
                <a:cs typeface="Nunito"/>
                <a:sym typeface="Nunito"/>
              </a:rPr>
              <a:t>ЭТ-1</a:t>
            </a:r>
            <a:endParaRPr sz="2800">
              <a:solidFill>
                <a:srgbClr val="EE6B9E"/>
              </a:solidFill>
              <a:latin typeface="Nunito"/>
              <a:ea typeface="Nunito"/>
              <a:cs typeface="Nunito"/>
              <a:sym typeface="Nunito"/>
            </a:endParaRPr>
          </a:p>
          <a:p>
            <a:pPr indent="0" lvl="0" marL="0" rtl="0" algn="r">
              <a:lnSpc>
                <a:spcPct val="100000"/>
              </a:lnSpc>
              <a:spcBef>
                <a:spcPts val="0"/>
              </a:spcBef>
              <a:spcAft>
                <a:spcPts val="0"/>
              </a:spcAft>
              <a:buSzPts val="5200"/>
              <a:buNone/>
            </a:pPr>
            <a:r>
              <a:t/>
            </a:r>
            <a:endParaRPr sz="1500">
              <a:solidFill>
                <a:srgbClr val="EE6B9E"/>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EE6B9E"/>
                </a:solidFill>
                <a:latin typeface="Nunito"/>
                <a:ea typeface="Nunito"/>
                <a:cs typeface="Nunito"/>
                <a:sym typeface="Nunito"/>
              </a:rPr>
              <a:t>эффект Остроумова-Бейлиса</a:t>
            </a:r>
            <a:endParaRPr sz="2800">
              <a:solidFill>
                <a:srgbClr val="EE6B9E"/>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EE6B9E"/>
                </a:solidFill>
                <a:latin typeface="Nunito"/>
                <a:ea typeface="Nunito"/>
                <a:cs typeface="Nunito"/>
                <a:sym typeface="Nunito"/>
              </a:rPr>
              <a:t>и пр.</a:t>
            </a:r>
            <a:endParaRPr sz="2800">
              <a:solidFill>
                <a:srgbClr val="EE6B9E"/>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800">
              <a:solidFill>
                <a:srgbClr val="EE6B9E"/>
              </a:solidFill>
              <a:latin typeface="Nunito"/>
              <a:ea typeface="Nunito"/>
              <a:cs typeface="Nunito"/>
              <a:sym typeface="Nunito"/>
            </a:endParaRPr>
          </a:p>
        </p:txBody>
      </p:sp>
      <p:sp>
        <p:nvSpPr>
          <p:cNvPr id="665" name="Google Shape;665;p70"/>
          <p:cNvSpPr/>
          <p:nvPr/>
        </p:nvSpPr>
        <p:spPr>
          <a:xfrm rot="-945949">
            <a:off x="4350669" y="378581"/>
            <a:ext cx="1564558" cy="1974747"/>
          </a:xfrm>
          <a:prstGeom prst="rightArrow">
            <a:avLst>
              <a:gd fmla="val 50000" name="adj1"/>
              <a:gd fmla="val 59451" name="adj2"/>
            </a:avLst>
          </a:prstGeom>
          <a:solidFill>
            <a:srgbClr val="EE6B9E"/>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71"/>
          <p:cNvPicPr preferRelativeResize="0"/>
          <p:nvPr/>
        </p:nvPicPr>
        <p:blipFill rotWithShape="1">
          <a:blip r:embed="rId3">
            <a:alphaModFix/>
          </a:blip>
          <a:srcRect b="0" l="0" r="0" t="0"/>
          <a:stretch/>
        </p:blipFill>
        <p:spPr>
          <a:xfrm>
            <a:off x="671213" y="224975"/>
            <a:ext cx="6604172" cy="4838700"/>
          </a:xfrm>
          <a:prstGeom prst="rect">
            <a:avLst/>
          </a:prstGeom>
          <a:noFill/>
          <a:ln>
            <a:noFill/>
          </a:ln>
        </p:spPr>
      </p:pic>
      <p:sp>
        <p:nvSpPr>
          <p:cNvPr id="671" name="Google Shape;671;p71"/>
          <p:cNvSpPr txBox="1"/>
          <p:nvPr>
            <p:ph type="ctrTitle"/>
          </p:nvPr>
        </p:nvSpPr>
        <p:spPr>
          <a:xfrm rot="-346">
            <a:off x="3184200" y="300"/>
            <a:ext cx="5959800" cy="843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EE6B9E"/>
                </a:solidFill>
                <a:latin typeface="Nunito"/>
                <a:ea typeface="Nunito"/>
                <a:cs typeface="Nunito"/>
                <a:sym typeface="Nunito"/>
              </a:rPr>
              <a:t>эффект Остроумова-Бейлиса</a:t>
            </a:r>
            <a:endParaRPr sz="2400">
              <a:solidFill>
                <a:srgbClr val="EE6B9E"/>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400">
                <a:solidFill>
                  <a:srgbClr val="EE6B9E"/>
                </a:solidFill>
                <a:latin typeface="Nunito"/>
                <a:ea typeface="Nunito"/>
                <a:cs typeface="Nunito"/>
                <a:sym typeface="Nunito"/>
              </a:rPr>
              <a:t>(релаксация напряжения)</a:t>
            </a:r>
            <a:endParaRPr sz="2400">
              <a:solidFill>
                <a:srgbClr val="EE6B9E"/>
              </a:solidFill>
              <a:latin typeface="Nunito"/>
              <a:ea typeface="Nunito"/>
              <a:cs typeface="Nunito"/>
              <a:sym typeface="Nunito"/>
            </a:endParaRPr>
          </a:p>
        </p:txBody>
      </p:sp>
      <p:sp>
        <p:nvSpPr>
          <p:cNvPr id="672" name="Google Shape;672;p71"/>
          <p:cNvSpPr txBox="1"/>
          <p:nvPr>
            <p:ph type="ctrTitle"/>
          </p:nvPr>
        </p:nvSpPr>
        <p:spPr>
          <a:xfrm rot="-5400412">
            <a:off x="-653125" y="1596427"/>
            <a:ext cx="2502000" cy="741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666666"/>
                </a:solidFill>
                <a:latin typeface="Nunito"/>
                <a:ea typeface="Nunito"/>
                <a:cs typeface="Nunito"/>
                <a:sym typeface="Nunito"/>
              </a:rPr>
              <a:t>диаметр сосуда</a:t>
            </a:r>
            <a:endParaRPr sz="2400">
              <a:solidFill>
                <a:srgbClr val="666666"/>
              </a:solidFill>
              <a:latin typeface="Nunito"/>
              <a:ea typeface="Nunito"/>
              <a:cs typeface="Nunito"/>
              <a:sym typeface="Nunito"/>
            </a:endParaRPr>
          </a:p>
        </p:txBody>
      </p:sp>
      <p:sp>
        <p:nvSpPr>
          <p:cNvPr id="673" name="Google Shape;673;p71"/>
          <p:cNvSpPr txBox="1"/>
          <p:nvPr>
            <p:ph type="ctrTitle"/>
          </p:nvPr>
        </p:nvSpPr>
        <p:spPr>
          <a:xfrm rot="-372">
            <a:off x="968975" y="3896830"/>
            <a:ext cx="2775900" cy="1166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FBDEDE"/>
                </a:solidFill>
                <a:latin typeface="Nunito"/>
                <a:ea typeface="Nunito"/>
                <a:cs typeface="Nunito"/>
                <a:sym typeface="Nunito"/>
              </a:rPr>
              <a:t>когда жидкость переполняет сосуд  </a:t>
            </a:r>
            <a:endParaRPr sz="2400">
              <a:solidFill>
                <a:srgbClr val="FBDEDE"/>
              </a:solidFill>
              <a:latin typeface="Nunito"/>
              <a:ea typeface="Nunito"/>
              <a:cs typeface="Nunito"/>
              <a:sym typeface="Nunito"/>
            </a:endParaRPr>
          </a:p>
        </p:txBody>
      </p:sp>
      <p:sp>
        <p:nvSpPr>
          <p:cNvPr id="674" name="Google Shape;674;p71"/>
          <p:cNvSpPr txBox="1"/>
          <p:nvPr>
            <p:ph type="ctrTitle"/>
          </p:nvPr>
        </p:nvSpPr>
        <p:spPr>
          <a:xfrm rot="-372">
            <a:off x="1502375" y="329905"/>
            <a:ext cx="2775900" cy="1166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EE6B9E"/>
                </a:solidFill>
                <a:latin typeface="Nunito"/>
                <a:ea typeface="Nunito"/>
                <a:cs typeface="Nunito"/>
                <a:sym typeface="Nunito"/>
              </a:rPr>
              <a:t>сосуд сперва растягивается</a:t>
            </a:r>
            <a:endParaRPr sz="2400">
              <a:solidFill>
                <a:srgbClr val="EE6B9E"/>
              </a:solidFill>
              <a:latin typeface="Nunito"/>
              <a:ea typeface="Nunito"/>
              <a:cs typeface="Nunito"/>
              <a:sym typeface="Nunito"/>
            </a:endParaRPr>
          </a:p>
        </p:txBody>
      </p:sp>
      <p:sp>
        <p:nvSpPr>
          <p:cNvPr id="675" name="Google Shape;675;p71"/>
          <p:cNvSpPr txBox="1"/>
          <p:nvPr>
            <p:ph type="ctrTitle"/>
          </p:nvPr>
        </p:nvSpPr>
        <p:spPr>
          <a:xfrm rot="-295">
            <a:off x="5361225" y="1723404"/>
            <a:ext cx="3492300" cy="1618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400">
                <a:solidFill>
                  <a:srgbClr val="EE6B9E"/>
                </a:solidFill>
                <a:latin typeface="Nunito"/>
                <a:ea typeface="Nunito"/>
                <a:cs typeface="Nunito"/>
                <a:sym typeface="Nunito"/>
              </a:rPr>
              <a:t>а потом сосуд отвечает на растяжение сокращением</a:t>
            </a:r>
            <a:endParaRPr sz="2400">
              <a:solidFill>
                <a:srgbClr val="EE6B9E"/>
              </a:solidFill>
              <a:latin typeface="Nunito"/>
              <a:ea typeface="Nunito"/>
              <a:cs typeface="Nunito"/>
              <a:sym typeface="Nunito"/>
            </a:endParaRPr>
          </a:p>
        </p:txBody>
      </p:sp>
      <p:sp>
        <p:nvSpPr>
          <p:cNvPr id="676" name="Google Shape;676;p71"/>
          <p:cNvSpPr txBox="1"/>
          <p:nvPr>
            <p:ph type="ctrTitle"/>
          </p:nvPr>
        </p:nvSpPr>
        <p:spPr>
          <a:xfrm rot="-436">
            <a:off x="6658425" y="4058374"/>
            <a:ext cx="2365800" cy="843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1400">
                <a:solidFill>
                  <a:srgbClr val="999999"/>
                </a:solidFill>
                <a:latin typeface="Nunito"/>
                <a:ea typeface="Nunito"/>
                <a:cs typeface="Nunito"/>
                <a:sym typeface="Nunito"/>
              </a:rPr>
              <a:t>? механизм опосредован TRP-каналами</a:t>
            </a:r>
            <a:endParaRPr sz="1400">
              <a:solidFill>
                <a:srgbClr val="999999"/>
              </a:solidFill>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2"/>
          <p:cNvSpPr/>
          <p:nvPr/>
        </p:nvSpPr>
        <p:spPr>
          <a:xfrm>
            <a:off x="5078950" y="-2615775"/>
            <a:ext cx="6918300" cy="6467700"/>
          </a:xfrm>
          <a:prstGeom prst="ellipse">
            <a:avLst/>
          </a:prstGeom>
          <a:solidFill>
            <a:srgbClr val="F3A6A6">
              <a:alpha val="16078"/>
            </a:srgbClr>
          </a:solidFill>
          <a:ln cap="flat" cmpd="sng" w="152400">
            <a:solidFill>
              <a:srgbClr val="FBD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72"/>
          <p:cNvSpPr/>
          <p:nvPr/>
        </p:nvSpPr>
        <p:spPr>
          <a:xfrm rot="8100466">
            <a:off x="5003759" y="2075099"/>
            <a:ext cx="1564898" cy="1974525"/>
          </a:xfrm>
          <a:prstGeom prst="rightArrow">
            <a:avLst>
              <a:gd fmla="val 50000" name="adj1"/>
              <a:gd fmla="val 59451" name="adj2"/>
            </a:avLst>
          </a:prstGeom>
          <a:solidFill>
            <a:srgbClr val="C7F3A6"/>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72"/>
          <p:cNvSpPr txBox="1"/>
          <p:nvPr>
            <p:ph type="ctrTitle"/>
          </p:nvPr>
        </p:nvSpPr>
        <p:spPr>
          <a:xfrm rot="-219">
            <a:off x="102225" y="60449"/>
            <a:ext cx="4715700" cy="5082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200"/>
              <a:buNone/>
            </a:pPr>
            <a:r>
              <a:rPr lang="ru" sz="2800">
                <a:solidFill>
                  <a:srgbClr val="C7F3A6"/>
                </a:solidFill>
                <a:latin typeface="Nunito"/>
                <a:ea typeface="Nunito"/>
                <a:cs typeface="Nunito"/>
                <a:sym typeface="Nunito"/>
              </a:rPr>
              <a:t>NO</a:t>
            </a:r>
            <a:endParaRPr sz="2800">
              <a:solidFill>
                <a:srgbClr val="C7F3A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C7F3A6"/>
                </a:solidFill>
                <a:latin typeface="Nunito"/>
                <a:ea typeface="Nunito"/>
                <a:cs typeface="Nunito"/>
                <a:sym typeface="Nunito"/>
              </a:rPr>
              <a:t>ANP, BNP</a:t>
            </a:r>
            <a:endParaRPr sz="2800">
              <a:solidFill>
                <a:srgbClr val="C7F3A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C7F3A6"/>
                </a:solidFill>
                <a:latin typeface="Nunito"/>
                <a:ea typeface="Nunito"/>
                <a:cs typeface="Nunito"/>
                <a:sym typeface="Nunito"/>
              </a:rPr>
              <a:t>контр-РАС</a:t>
            </a:r>
            <a:endParaRPr sz="2800">
              <a:solidFill>
                <a:srgbClr val="C7F3A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C7F3A6"/>
                </a:solidFill>
                <a:latin typeface="Nunito"/>
                <a:ea typeface="Nunito"/>
                <a:cs typeface="Nunito"/>
                <a:sym typeface="Nunito"/>
              </a:rPr>
              <a:t>ПгI</a:t>
            </a:r>
            <a:r>
              <a:rPr baseline="-25000" lang="ru" sz="2800">
                <a:solidFill>
                  <a:srgbClr val="C7F3A6"/>
                </a:solidFill>
                <a:latin typeface="Nunito"/>
                <a:ea typeface="Nunito"/>
                <a:cs typeface="Nunito"/>
                <a:sym typeface="Nunito"/>
              </a:rPr>
              <a:t>2</a:t>
            </a:r>
            <a:r>
              <a:rPr lang="ru" sz="2800">
                <a:solidFill>
                  <a:srgbClr val="C7F3A6"/>
                </a:solidFill>
                <a:latin typeface="Nunito"/>
                <a:ea typeface="Nunito"/>
                <a:cs typeface="Nunito"/>
                <a:sym typeface="Nunito"/>
              </a:rPr>
              <a:t> </a:t>
            </a:r>
            <a:r>
              <a:rPr lang="ru" sz="1800">
                <a:solidFill>
                  <a:srgbClr val="C7F3A6"/>
                </a:solidFill>
                <a:latin typeface="Nunito"/>
                <a:ea typeface="Nunito"/>
                <a:cs typeface="Nunito"/>
                <a:sym typeface="Nunito"/>
              </a:rPr>
              <a:t>(простациклин)</a:t>
            </a:r>
            <a:r>
              <a:rPr lang="ru" sz="2800">
                <a:solidFill>
                  <a:srgbClr val="C7F3A6"/>
                </a:solidFill>
                <a:latin typeface="Nunito"/>
                <a:ea typeface="Nunito"/>
                <a:cs typeface="Nunito"/>
                <a:sym typeface="Nunito"/>
              </a:rPr>
              <a:t>, ПгЕ</a:t>
            </a:r>
            <a:endParaRPr sz="2800">
              <a:solidFill>
                <a:srgbClr val="C7F3A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C7F3A6"/>
                </a:solidFill>
                <a:latin typeface="Nunito"/>
                <a:ea typeface="Nunito"/>
                <a:cs typeface="Nunito"/>
                <a:sym typeface="Nunito"/>
              </a:rPr>
              <a:t>брадикинин</a:t>
            </a:r>
            <a:endParaRPr sz="2800">
              <a:solidFill>
                <a:srgbClr val="C7F3A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C7F3A6"/>
                </a:solidFill>
                <a:latin typeface="Nunito"/>
                <a:ea typeface="Nunito"/>
                <a:cs typeface="Nunito"/>
                <a:sym typeface="Nunito"/>
              </a:rPr>
              <a:t>аденозин</a:t>
            </a:r>
            <a:endParaRPr sz="2800">
              <a:solidFill>
                <a:srgbClr val="C7F3A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C7F3A6"/>
                </a:solidFill>
                <a:latin typeface="Nunito"/>
                <a:ea typeface="Nunito"/>
                <a:cs typeface="Nunito"/>
                <a:sym typeface="Nunito"/>
              </a:rPr>
              <a:t>гистамин</a:t>
            </a:r>
            <a:endParaRPr sz="2800">
              <a:solidFill>
                <a:srgbClr val="C7F3A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C7F3A6"/>
                </a:solidFill>
                <a:latin typeface="Nunito"/>
                <a:ea typeface="Nunito"/>
                <a:cs typeface="Nunito"/>
                <a:sym typeface="Nunito"/>
              </a:rPr>
              <a:t>лактат, Н</a:t>
            </a:r>
            <a:r>
              <a:rPr baseline="30000" lang="ru" sz="2800">
                <a:solidFill>
                  <a:srgbClr val="C7F3A6"/>
                </a:solidFill>
                <a:latin typeface="Nunito"/>
                <a:ea typeface="Nunito"/>
                <a:cs typeface="Nunito"/>
                <a:sym typeface="Nunito"/>
              </a:rPr>
              <a:t>+</a:t>
            </a:r>
            <a:endParaRPr baseline="30000" sz="2800">
              <a:solidFill>
                <a:srgbClr val="C7F3A6"/>
              </a:solidFill>
              <a:latin typeface="Nunito"/>
              <a:ea typeface="Nunito"/>
              <a:cs typeface="Nunito"/>
              <a:sym typeface="Nunito"/>
            </a:endParaRPr>
          </a:p>
          <a:p>
            <a:pPr indent="0" lvl="0" marL="0" rtl="0" algn="r">
              <a:lnSpc>
                <a:spcPct val="100000"/>
              </a:lnSpc>
              <a:spcBef>
                <a:spcPts val="0"/>
              </a:spcBef>
              <a:spcAft>
                <a:spcPts val="0"/>
              </a:spcAft>
              <a:buClr>
                <a:schemeClr val="dk1"/>
              </a:buClr>
              <a:buSzPts val="1100"/>
              <a:buFont typeface="Arial"/>
              <a:buNone/>
            </a:pPr>
            <a:r>
              <a:rPr lang="ru" sz="2800">
                <a:solidFill>
                  <a:srgbClr val="C7F3A6"/>
                </a:solidFill>
                <a:latin typeface="Nunito"/>
                <a:ea typeface="Nunito"/>
                <a:cs typeface="Nunito"/>
                <a:sym typeface="Nunito"/>
              </a:rPr>
              <a:t>гиперкапния, гипоксия</a:t>
            </a:r>
            <a:r>
              <a:rPr lang="ru" sz="2800">
                <a:solidFill>
                  <a:srgbClr val="999999"/>
                </a:solidFill>
                <a:latin typeface="Nunito"/>
                <a:ea typeface="Nunito"/>
                <a:cs typeface="Nunito"/>
                <a:sym typeface="Nunito"/>
              </a:rPr>
              <a:t>**</a:t>
            </a:r>
            <a:endParaRPr baseline="30000" sz="2800">
              <a:solidFill>
                <a:srgbClr val="999999"/>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C7F3A6"/>
                </a:solidFill>
                <a:latin typeface="Nunito"/>
                <a:ea typeface="Nunito"/>
                <a:cs typeface="Nunito"/>
                <a:sym typeface="Nunito"/>
              </a:rPr>
              <a:t>H</a:t>
            </a:r>
            <a:r>
              <a:rPr baseline="-25000" lang="ru" sz="2800">
                <a:solidFill>
                  <a:srgbClr val="C7F3A6"/>
                </a:solidFill>
                <a:latin typeface="Nunito"/>
                <a:ea typeface="Nunito"/>
                <a:cs typeface="Nunito"/>
                <a:sym typeface="Nunito"/>
              </a:rPr>
              <a:t>2</a:t>
            </a:r>
            <a:r>
              <a:rPr lang="ru" sz="2800">
                <a:solidFill>
                  <a:srgbClr val="C7F3A6"/>
                </a:solidFill>
                <a:latin typeface="Nunito"/>
                <a:ea typeface="Nunito"/>
                <a:cs typeface="Nunito"/>
                <a:sym typeface="Nunito"/>
              </a:rPr>
              <a:t>S, CO</a:t>
            </a:r>
            <a:endParaRPr sz="2800">
              <a:solidFill>
                <a:srgbClr val="C7F3A6"/>
              </a:solidFill>
              <a:latin typeface="Nunito"/>
              <a:ea typeface="Nunito"/>
              <a:cs typeface="Nunito"/>
              <a:sym typeface="Nunito"/>
            </a:endParaRPr>
          </a:p>
          <a:p>
            <a:pPr indent="0" lvl="0" marL="0" rtl="0" algn="r">
              <a:lnSpc>
                <a:spcPct val="100000"/>
              </a:lnSpc>
              <a:spcBef>
                <a:spcPts val="0"/>
              </a:spcBef>
              <a:spcAft>
                <a:spcPts val="0"/>
              </a:spcAft>
              <a:buSzPts val="5200"/>
              <a:buNone/>
            </a:pPr>
            <a:r>
              <a:rPr lang="ru" sz="2800">
                <a:solidFill>
                  <a:srgbClr val="C7F3A6"/>
                </a:solidFill>
                <a:latin typeface="Nunito"/>
                <a:ea typeface="Nunito"/>
                <a:cs typeface="Nunito"/>
                <a:sym typeface="Nunito"/>
              </a:rPr>
              <a:t>и пр.</a:t>
            </a:r>
            <a:endParaRPr sz="2800">
              <a:solidFill>
                <a:srgbClr val="C7F3A6"/>
              </a:solidFill>
              <a:latin typeface="Nunito"/>
              <a:ea typeface="Nunito"/>
              <a:cs typeface="Nunito"/>
              <a:sym typeface="Nuni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3"/>
          <p:cNvSpPr/>
          <p:nvPr/>
        </p:nvSpPr>
        <p:spPr>
          <a:xfrm>
            <a:off x="5078950" y="-2615775"/>
            <a:ext cx="6918300" cy="6467700"/>
          </a:xfrm>
          <a:prstGeom prst="ellipse">
            <a:avLst/>
          </a:prstGeom>
          <a:solidFill>
            <a:srgbClr val="F3A6A6">
              <a:alpha val="16078"/>
            </a:srgbClr>
          </a:solidFill>
          <a:ln cap="flat" cmpd="sng" w="152400">
            <a:solidFill>
              <a:srgbClr val="FBD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73"/>
          <p:cNvSpPr txBox="1"/>
          <p:nvPr>
            <p:ph type="ctrTitle"/>
          </p:nvPr>
        </p:nvSpPr>
        <p:spPr>
          <a:xfrm rot="-222">
            <a:off x="63525" y="1372499"/>
            <a:ext cx="4648200" cy="2398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ru" sz="2800">
                <a:solidFill>
                  <a:srgbClr val="999999"/>
                </a:solidFill>
                <a:latin typeface="Nunito"/>
                <a:ea typeface="Nunito"/>
                <a:cs typeface="Nunito"/>
                <a:sym typeface="Nunito"/>
              </a:rPr>
              <a:t>** сосуды легких </a:t>
            </a:r>
            <a:endParaRPr sz="2800">
              <a:solidFill>
                <a:srgbClr val="999999"/>
              </a:solidFill>
              <a:latin typeface="Nunito"/>
              <a:ea typeface="Nunito"/>
              <a:cs typeface="Nunito"/>
              <a:sym typeface="Nunito"/>
            </a:endParaRPr>
          </a:p>
          <a:p>
            <a:pPr indent="0" lvl="0" marL="0" rtl="0" algn="r">
              <a:lnSpc>
                <a:spcPct val="100000"/>
              </a:lnSpc>
              <a:spcBef>
                <a:spcPts val="0"/>
              </a:spcBef>
              <a:spcAft>
                <a:spcPts val="0"/>
              </a:spcAft>
              <a:buClr>
                <a:schemeClr val="dk1"/>
              </a:buClr>
              <a:buSzPts val="1100"/>
              <a:buFont typeface="Arial"/>
              <a:buNone/>
            </a:pPr>
            <a:r>
              <a:rPr lang="ru" sz="2800">
                <a:solidFill>
                  <a:srgbClr val="999999"/>
                </a:solidFill>
                <a:latin typeface="Nunito"/>
                <a:ea typeface="Nunito"/>
                <a:cs typeface="Nunito"/>
                <a:sym typeface="Nunito"/>
              </a:rPr>
              <a:t>от гипоксии сужаются </a:t>
            </a:r>
            <a:endParaRPr sz="2800">
              <a:solidFill>
                <a:srgbClr val="999999"/>
              </a:solidFill>
              <a:latin typeface="Nunito"/>
              <a:ea typeface="Nunito"/>
              <a:cs typeface="Nunito"/>
              <a:sym typeface="Nunito"/>
            </a:endParaRPr>
          </a:p>
          <a:p>
            <a:pPr indent="0" lvl="0" marL="0" rtl="0" algn="r">
              <a:lnSpc>
                <a:spcPct val="100000"/>
              </a:lnSpc>
              <a:spcBef>
                <a:spcPts val="0"/>
              </a:spcBef>
              <a:spcAft>
                <a:spcPts val="0"/>
              </a:spcAft>
              <a:buClr>
                <a:schemeClr val="dk1"/>
              </a:buClr>
              <a:buSzPts val="1100"/>
              <a:buFont typeface="Arial"/>
              <a:buNone/>
            </a:pPr>
            <a:r>
              <a:rPr lang="ru" sz="2100">
                <a:solidFill>
                  <a:srgbClr val="999999"/>
                </a:solidFill>
                <a:latin typeface="Nunito"/>
                <a:ea typeface="Nunito"/>
                <a:cs typeface="Nunito"/>
                <a:sym typeface="Nunito"/>
              </a:rPr>
              <a:t>(механизм Э</a:t>
            </a:r>
            <a:r>
              <a:rPr lang="ru" sz="2100">
                <a:solidFill>
                  <a:srgbClr val="999999"/>
                </a:solidFill>
                <a:highlight>
                  <a:srgbClr val="FFFFFF"/>
                </a:highlight>
                <a:latin typeface="Nunito"/>
                <a:ea typeface="Nunito"/>
                <a:cs typeface="Nunito"/>
                <a:sym typeface="Nunito"/>
              </a:rPr>
              <a:t>йлера- Лильестранда</a:t>
            </a:r>
            <a:r>
              <a:rPr lang="ru" sz="2100">
                <a:solidFill>
                  <a:srgbClr val="999999"/>
                </a:solidFill>
                <a:latin typeface="Nunito"/>
                <a:ea typeface="Nunito"/>
                <a:cs typeface="Nunito"/>
                <a:sym typeface="Nunito"/>
              </a:rPr>
              <a:t>)</a:t>
            </a:r>
            <a:endParaRPr baseline="30000" sz="2100">
              <a:solidFill>
                <a:srgbClr val="999999"/>
              </a:solidFill>
              <a:latin typeface="Nunito"/>
              <a:ea typeface="Nunito"/>
              <a:cs typeface="Nunito"/>
              <a:sym typeface="Nunito"/>
            </a:endParaRPr>
          </a:p>
          <a:p>
            <a:pPr indent="0" lvl="0" marL="0" rtl="0" algn="r">
              <a:lnSpc>
                <a:spcPct val="100000"/>
              </a:lnSpc>
              <a:spcBef>
                <a:spcPts val="0"/>
              </a:spcBef>
              <a:spcAft>
                <a:spcPts val="0"/>
              </a:spcAft>
              <a:buSzPts val="5200"/>
              <a:buNone/>
            </a:pPr>
            <a:r>
              <a:t/>
            </a:r>
            <a:endParaRPr sz="2800">
              <a:solidFill>
                <a:srgbClr val="C7F3A6"/>
              </a:solidFill>
              <a:latin typeface="Nunito"/>
              <a:ea typeface="Nunito"/>
              <a:cs typeface="Nunito"/>
              <a:sym typeface="Nunito"/>
            </a:endParaRPr>
          </a:p>
        </p:txBody>
      </p:sp>
      <p:sp>
        <p:nvSpPr>
          <p:cNvPr id="690" name="Google Shape;690;p73"/>
          <p:cNvSpPr/>
          <p:nvPr/>
        </p:nvSpPr>
        <p:spPr>
          <a:xfrm rot="-1577933">
            <a:off x="4843262" y="1471794"/>
            <a:ext cx="1241836" cy="1607841"/>
          </a:xfrm>
          <a:prstGeom prst="rightArrow">
            <a:avLst>
              <a:gd fmla="val 50000" name="adj1"/>
              <a:gd fmla="val 59451" name="adj2"/>
            </a:avLst>
          </a:prstGeom>
          <a:solidFill>
            <a:srgbClr val="EE6B9E"/>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9"/>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200" name="Google Shape;200;p29"/>
          <p:cNvSpPr txBox="1"/>
          <p:nvPr>
            <p:ph type="ctrTitle"/>
          </p:nvPr>
        </p:nvSpPr>
        <p:spPr>
          <a:xfrm>
            <a:off x="3016900" y="225720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УО</a:t>
            </a:r>
            <a:endParaRPr sz="4600">
              <a:latin typeface="Nunito"/>
              <a:ea typeface="Nunito"/>
              <a:cs typeface="Nunito"/>
              <a:sym typeface="Nunito"/>
            </a:endParaRPr>
          </a:p>
        </p:txBody>
      </p:sp>
      <p:sp>
        <p:nvSpPr>
          <p:cNvPr id="201" name="Google Shape;201;p29"/>
          <p:cNvSpPr txBox="1"/>
          <p:nvPr>
            <p:ph type="ctrTitle"/>
          </p:nvPr>
        </p:nvSpPr>
        <p:spPr>
          <a:xfrm>
            <a:off x="3016900" y="147195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ЧСС </a:t>
            </a:r>
            <a:endParaRPr sz="4600">
              <a:latin typeface="Nunito"/>
              <a:ea typeface="Nunito"/>
              <a:cs typeface="Nunito"/>
              <a:sym typeface="Nunito"/>
            </a:endParaRPr>
          </a:p>
          <a:p>
            <a:pPr indent="0" lvl="0" marL="0" rtl="0" algn="ctr">
              <a:lnSpc>
                <a:spcPct val="100000"/>
              </a:lnSpc>
              <a:spcBef>
                <a:spcPts val="0"/>
              </a:spcBef>
              <a:spcAft>
                <a:spcPts val="0"/>
              </a:spcAft>
              <a:buSzPts val="5200"/>
              <a:buNone/>
            </a:pPr>
            <a:r>
              <a:rPr lang="ru" sz="4600">
                <a:latin typeface="Nunito"/>
                <a:ea typeface="Nunito"/>
                <a:cs typeface="Nunito"/>
                <a:sym typeface="Nunito"/>
              </a:rPr>
              <a:t>х </a:t>
            </a:r>
            <a:endParaRPr sz="4600">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4"/>
          <p:cNvSpPr txBox="1"/>
          <p:nvPr>
            <p:ph type="ctrTitle"/>
          </p:nvPr>
        </p:nvSpPr>
        <p:spPr>
          <a:xfrm rot="-287">
            <a:off x="371500" y="119057"/>
            <a:ext cx="3597600" cy="107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800">
                <a:solidFill>
                  <a:srgbClr val="EE6B9E"/>
                </a:solidFill>
                <a:latin typeface="Nunito"/>
                <a:ea typeface="Nunito"/>
                <a:cs typeface="Nunito"/>
                <a:sym typeface="Nunito"/>
              </a:rPr>
              <a:t>ПРЕССОРНЫЕ МЕХАНИЗМЫ</a:t>
            </a:r>
            <a:endParaRPr sz="2800">
              <a:solidFill>
                <a:srgbClr val="EE6B9E"/>
              </a:solidFill>
              <a:latin typeface="Nunito"/>
              <a:ea typeface="Nunito"/>
              <a:cs typeface="Nunito"/>
              <a:sym typeface="Nunito"/>
            </a:endParaRPr>
          </a:p>
        </p:txBody>
      </p:sp>
      <p:sp>
        <p:nvSpPr>
          <p:cNvPr id="696" name="Google Shape;696;p74"/>
          <p:cNvSpPr txBox="1"/>
          <p:nvPr>
            <p:ph type="ctrTitle"/>
          </p:nvPr>
        </p:nvSpPr>
        <p:spPr>
          <a:xfrm rot="-287">
            <a:off x="4968125" y="119057"/>
            <a:ext cx="3597600" cy="107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800">
                <a:solidFill>
                  <a:srgbClr val="C7F3A6"/>
                </a:solidFill>
                <a:latin typeface="Nunito"/>
                <a:ea typeface="Nunito"/>
                <a:cs typeface="Nunito"/>
                <a:sym typeface="Nunito"/>
              </a:rPr>
              <a:t>ДЕПРЕССОРНЫЕ МЕХАНИЗМЫ</a:t>
            </a:r>
            <a:endParaRPr sz="2800">
              <a:solidFill>
                <a:srgbClr val="C7F3A6"/>
              </a:solidFill>
              <a:latin typeface="Nunito"/>
              <a:ea typeface="Nunito"/>
              <a:cs typeface="Nunito"/>
              <a:sym typeface="Nunito"/>
            </a:endParaRPr>
          </a:p>
        </p:txBody>
      </p:sp>
      <p:sp>
        <p:nvSpPr>
          <p:cNvPr id="697" name="Google Shape;697;p74"/>
          <p:cNvSpPr txBox="1"/>
          <p:nvPr>
            <p:ph type="ctrTitle"/>
          </p:nvPr>
        </p:nvSpPr>
        <p:spPr>
          <a:xfrm rot="-287">
            <a:off x="371500" y="1260048"/>
            <a:ext cx="3597600" cy="3621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800">
                <a:solidFill>
                  <a:srgbClr val="EE6B9E"/>
                </a:solidFill>
                <a:latin typeface="Nunito"/>
                <a:ea typeface="Nunito"/>
                <a:cs typeface="Nunito"/>
                <a:sym typeface="Nunito"/>
              </a:rPr>
              <a:t>САС</a:t>
            </a:r>
            <a:endParaRPr sz="2800">
              <a:solidFill>
                <a:srgbClr val="EE6B9E"/>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2800">
                <a:solidFill>
                  <a:srgbClr val="EE6B9E"/>
                </a:solidFill>
                <a:latin typeface="Nunito"/>
                <a:ea typeface="Nunito"/>
                <a:cs typeface="Nunito"/>
                <a:sym typeface="Nunito"/>
              </a:rPr>
              <a:t>АТ II</a:t>
            </a:r>
            <a:endParaRPr sz="2800">
              <a:solidFill>
                <a:srgbClr val="EE6B9E"/>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2800">
                <a:solidFill>
                  <a:srgbClr val="EE6B9E"/>
                </a:solidFill>
                <a:latin typeface="Nunito"/>
                <a:ea typeface="Nunito"/>
                <a:cs typeface="Nunito"/>
                <a:sym typeface="Nunito"/>
              </a:rPr>
              <a:t>ALDO</a:t>
            </a:r>
            <a:endParaRPr sz="2800">
              <a:solidFill>
                <a:srgbClr val="EE6B9E"/>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2800">
                <a:solidFill>
                  <a:srgbClr val="EE6B9E"/>
                </a:solidFill>
                <a:latin typeface="Nunito"/>
                <a:ea typeface="Nunito"/>
                <a:cs typeface="Nunito"/>
                <a:sym typeface="Nunito"/>
              </a:rPr>
              <a:t>Т3, Т4</a:t>
            </a:r>
            <a:endParaRPr sz="2800">
              <a:solidFill>
                <a:srgbClr val="EE6B9E"/>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1400">
                <a:solidFill>
                  <a:srgbClr val="EE6B9E"/>
                </a:solidFill>
                <a:latin typeface="Nunito"/>
                <a:ea typeface="Nunito"/>
                <a:cs typeface="Nunito"/>
                <a:sym typeface="Nunito"/>
              </a:rPr>
              <a:t>другие гормоны </a:t>
            </a:r>
            <a:endParaRPr sz="1400">
              <a:solidFill>
                <a:srgbClr val="EE6B9E"/>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1400">
                <a:solidFill>
                  <a:srgbClr val="EE6B9E"/>
                </a:solidFill>
                <a:latin typeface="Nunito"/>
                <a:ea typeface="Nunito"/>
                <a:cs typeface="Nunito"/>
                <a:sym typeface="Nunito"/>
              </a:rPr>
              <a:t>(кортизол, СТГ)</a:t>
            </a:r>
            <a:endParaRPr sz="1400">
              <a:solidFill>
                <a:srgbClr val="EE6B9E"/>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2800">
                <a:solidFill>
                  <a:srgbClr val="EE6B9E"/>
                </a:solidFill>
                <a:latin typeface="Nunito"/>
                <a:ea typeface="Nunito"/>
                <a:cs typeface="Nunito"/>
                <a:sym typeface="Nunito"/>
              </a:rPr>
              <a:t>ЭТ-1</a:t>
            </a:r>
            <a:endParaRPr sz="2800">
              <a:solidFill>
                <a:srgbClr val="EE6B9E"/>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2800">
                <a:solidFill>
                  <a:srgbClr val="EE6B9E"/>
                </a:solidFill>
                <a:latin typeface="Nunito"/>
                <a:ea typeface="Nunito"/>
                <a:cs typeface="Nunito"/>
                <a:sym typeface="Nunito"/>
              </a:rPr>
              <a:t>и др.</a:t>
            </a:r>
            <a:endParaRPr sz="2800">
              <a:solidFill>
                <a:srgbClr val="EE6B9E"/>
              </a:solidFill>
              <a:latin typeface="Nunito"/>
              <a:ea typeface="Nunito"/>
              <a:cs typeface="Nunito"/>
              <a:sym typeface="Nunito"/>
            </a:endParaRPr>
          </a:p>
          <a:p>
            <a:pPr indent="0" lvl="0" marL="0" rtl="0" algn="l">
              <a:lnSpc>
                <a:spcPct val="100000"/>
              </a:lnSpc>
              <a:spcBef>
                <a:spcPts val="0"/>
              </a:spcBef>
              <a:spcAft>
                <a:spcPts val="0"/>
              </a:spcAft>
              <a:buSzPts val="5200"/>
              <a:buNone/>
            </a:pPr>
            <a:r>
              <a:t/>
            </a:r>
            <a:endParaRPr sz="2800">
              <a:solidFill>
                <a:srgbClr val="EE6B9E"/>
              </a:solidFill>
              <a:latin typeface="Nunito"/>
              <a:ea typeface="Nunito"/>
              <a:cs typeface="Nunito"/>
              <a:sym typeface="Nunito"/>
            </a:endParaRPr>
          </a:p>
        </p:txBody>
      </p:sp>
      <p:sp>
        <p:nvSpPr>
          <p:cNvPr id="698" name="Google Shape;698;p74"/>
          <p:cNvSpPr txBox="1"/>
          <p:nvPr>
            <p:ph type="ctrTitle"/>
          </p:nvPr>
        </p:nvSpPr>
        <p:spPr>
          <a:xfrm rot="-287">
            <a:off x="4968125" y="1418800"/>
            <a:ext cx="3597600" cy="281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2800">
                <a:solidFill>
                  <a:srgbClr val="C7F3A6"/>
                </a:solidFill>
                <a:latin typeface="Nunito"/>
                <a:ea typeface="Nunito"/>
                <a:cs typeface="Nunito"/>
                <a:sym typeface="Nunito"/>
              </a:rPr>
              <a:t>NO</a:t>
            </a:r>
            <a:endParaRPr sz="2800">
              <a:solidFill>
                <a:srgbClr val="C7F3A6"/>
              </a:solidFill>
              <a:latin typeface="Nunito"/>
              <a:ea typeface="Nunito"/>
              <a:cs typeface="Nunito"/>
              <a:sym typeface="Nunito"/>
            </a:endParaRPr>
          </a:p>
          <a:p>
            <a:pPr indent="0" lvl="0" marL="0" rtl="0" algn="ctr">
              <a:lnSpc>
                <a:spcPct val="100000"/>
              </a:lnSpc>
              <a:spcBef>
                <a:spcPts val="0"/>
              </a:spcBef>
              <a:spcAft>
                <a:spcPts val="0"/>
              </a:spcAft>
              <a:buClr>
                <a:schemeClr val="dk1"/>
              </a:buClr>
              <a:buSzPts val="1100"/>
              <a:buFont typeface="Arial"/>
              <a:buNone/>
            </a:pPr>
            <a:r>
              <a:rPr lang="ru" sz="2800">
                <a:solidFill>
                  <a:srgbClr val="C7F3A6"/>
                </a:solidFill>
                <a:latin typeface="Nunito"/>
                <a:ea typeface="Nunito"/>
                <a:cs typeface="Nunito"/>
                <a:sym typeface="Nunito"/>
              </a:rPr>
              <a:t>ANP, BNP</a:t>
            </a:r>
            <a:endParaRPr sz="2800">
              <a:solidFill>
                <a:srgbClr val="C7F3A6"/>
              </a:solidFill>
              <a:latin typeface="Nunito"/>
              <a:ea typeface="Nunito"/>
              <a:cs typeface="Nunito"/>
              <a:sym typeface="Nunito"/>
            </a:endParaRPr>
          </a:p>
          <a:p>
            <a:pPr indent="0" lvl="0" marL="0" rtl="0" algn="ctr">
              <a:lnSpc>
                <a:spcPct val="100000"/>
              </a:lnSpc>
              <a:spcBef>
                <a:spcPts val="0"/>
              </a:spcBef>
              <a:spcAft>
                <a:spcPts val="0"/>
              </a:spcAft>
              <a:buClr>
                <a:schemeClr val="dk1"/>
              </a:buClr>
              <a:buSzPts val="1100"/>
              <a:buFont typeface="Arial"/>
              <a:buNone/>
            </a:pPr>
            <a:r>
              <a:rPr lang="ru" sz="2800">
                <a:solidFill>
                  <a:srgbClr val="C7F3A6"/>
                </a:solidFill>
                <a:latin typeface="Nunito"/>
                <a:ea typeface="Nunito"/>
                <a:cs typeface="Nunito"/>
                <a:sym typeface="Nunito"/>
              </a:rPr>
              <a:t>контр-РАС</a:t>
            </a:r>
            <a:endParaRPr sz="2800">
              <a:solidFill>
                <a:srgbClr val="C7F3A6"/>
              </a:solidFill>
              <a:latin typeface="Nunito"/>
              <a:ea typeface="Nunito"/>
              <a:cs typeface="Nunito"/>
              <a:sym typeface="Nunito"/>
            </a:endParaRPr>
          </a:p>
          <a:p>
            <a:pPr indent="0" lvl="0" marL="0" rtl="0" algn="ctr">
              <a:lnSpc>
                <a:spcPct val="100000"/>
              </a:lnSpc>
              <a:spcBef>
                <a:spcPts val="0"/>
              </a:spcBef>
              <a:spcAft>
                <a:spcPts val="0"/>
              </a:spcAft>
              <a:buClr>
                <a:schemeClr val="dk1"/>
              </a:buClr>
              <a:buSzPts val="1100"/>
              <a:buFont typeface="Arial"/>
              <a:buNone/>
            </a:pPr>
            <a:r>
              <a:rPr lang="ru" sz="2800">
                <a:solidFill>
                  <a:srgbClr val="C7F3A6"/>
                </a:solidFill>
                <a:latin typeface="Nunito"/>
                <a:ea typeface="Nunito"/>
                <a:cs typeface="Nunito"/>
                <a:sym typeface="Nunito"/>
              </a:rPr>
              <a:t>ПгI</a:t>
            </a:r>
            <a:r>
              <a:rPr baseline="-25000" lang="ru" sz="2800">
                <a:solidFill>
                  <a:srgbClr val="C7F3A6"/>
                </a:solidFill>
                <a:latin typeface="Nunito"/>
                <a:ea typeface="Nunito"/>
                <a:cs typeface="Nunito"/>
                <a:sym typeface="Nunito"/>
              </a:rPr>
              <a:t>2</a:t>
            </a:r>
            <a:r>
              <a:rPr lang="ru" sz="2800">
                <a:solidFill>
                  <a:srgbClr val="C7F3A6"/>
                </a:solidFill>
                <a:latin typeface="Nunito"/>
                <a:ea typeface="Nunito"/>
                <a:cs typeface="Nunito"/>
                <a:sym typeface="Nunito"/>
              </a:rPr>
              <a:t> </a:t>
            </a:r>
            <a:r>
              <a:rPr lang="ru" sz="1800">
                <a:solidFill>
                  <a:srgbClr val="C7F3A6"/>
                </a:solidFill>
                <a:latin typeface="Nunito"/>
                <a:ea typeface="Nunito"/>
                <a:cs typeface="Nunito"/>
                <a:sym typeface="Nunito"/>
              </a:rPr>
              <a:t>(простациклин)</a:t>
            </a:r>
            <a:r>
              <a:rPr lang="ru" sz="2800">
                <a:solidFill>
                  <a:srgbClr val="C7F3A6"/>
                </a:solidFill>
                <a:latin typeface="Nunito"/>
                <a:ea typeface="Nunito"/>
                <a:cs typeface="Nunito"/>
                <a:sym typeface="Nunito"/>
              </a:rPr>
              <a:t>, ПгЕ</a:t>
            </a:r>
            <a:endParaRPr sz="2800">
              <a:solidFill>
                <a:srgbClr val="C7F3A6"/>
              </a:solidFill>
              <a:latin typeface="Nunito"/>
              <a:ea typeface="Nunito"/>
              <a:cs typeface="Nunito"/>
              <a:sym typeface="Nunito"/>
            </a:endParaRPr>
          </a:p>
          <a:p>
            <a:pPr indent="0" lvl="0" marL="0" rtl="0" algn="ctr">
              <a:lnSpc>
                <a:spcPct val="100000"/>
              </a:lnSpc>
              <a:spcBef>
                <a:spcPts val="0"/>
              </a:spcBef>
              <a:spcAft>
                <a:spcPts val="0"/>
              </a:spcAft>
              <a:buClr>
                <a:schemeClr val="dk1"/>
              </a:buClr>
              <a:buSzPts val="1100"/>
              <a:buFont typeface="Arial"/>
              <a:buNone/>
            </a:pPr>
            <a:r>
              <a:rPr lang="ru" sz="2800">
                <a:solidFill>
                  <a:srgbClr val="C7F3A6"/>
                </a:solidFill>
                <a:latin typeface="Nunito"/>
                <a:ea typeface="Nunito"/>
                <a:cs typeface="Nunito"/>
                <a:sym typeface="Nunito"/>
              </a:rPr>
              <a:t>брадикинин</a:t>
            </a:r>
            <a:endParaRPr sz="2800">
              <a:solidFill>
                <a:srgbClr val="C7F3A6"/>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2800">
                <a:solidFill>
                  <a:srgbClr val="C7F3A6"/>
                </a:solidFill>
                <a:latin typeface="Nunito"/>
                <a:ea typeface="Nunito"/>
                <a:cs typeface="Nunito"/>
                <a:sym typeface="Nunito"/>
              </a:rPr>
              <a:t>и др.</a:t>
            </a:r>
            <a:endParaRPr sz="2800">
              <a:solidFill>
                <a:srgbClr val="C7F3A6"/>
              </a:solidFill>
              <a:latin typeface="Nunito"/>
              <a:ea typeface="Nunito"/>
              <a:cs typeface="Nunito"/>
              <a:sym typeface="Nunito"/>
            </a:endParaRPr>
          </a:p>
        </p:txBody>
      </p:sp>
      <p:pic>
        <p:nvPicPr>
          <p:cNvPr id="699" name="Google Shape;699;p74"/>
          <p:cNvPicPr preferRelativeResize="0"/>
          <p:nvPr/>
        </p:nvPicPr>
        <p:blipFill rotWithShape="1">
          <a:blip r:embed="rId3">
            <a:alphaModFix/>
          </a:blip>
          <a:srcRect b="0" l="0" r="0" t="0"/>
          <a:stretch/>
        </p:blipFill>
        <p:spPr>
          <a:xfrm>
            <a:off x="-9303025" y="984635"/>
            <a:ext cx="9144001" cy="230028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5"/>
          <p:cNvSpPr txBox="1"/>
          <p:nvPr>
            <p:ph type="ctrTitle"/>
          </p:nvPr>
        </p:nvSpPr>
        <p:spPr>
          <a:xfrm>
            <a:off x="311700" y="1588475"/>
            <a:ext cx="8520600" cy="1313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7200">
                <a:solidFill>
                  <a:srgbClr val="8E7CC3"/>
                </a:solidFill>
                <a:latin typeface="Nunito"/>
                <a:ea typeface="Nunito"/>
                <a:cs typeface="Nunito"/>
                <a:sym typeface="Nunito"/>
              </a:rPr>
              <a:t>Р</a:t>
            </a:r>
            <a:r>
              <a:rPr lang="ru" sz="7200">
                <a:solidFill>
                  <a:srgbClr val="FFACAC"/>
                </a:solidFill>
                <a:latin typeface="Nunito"/>
                <a:ea typeface="Nunito"/>
                <a:cs typeface="Nunito"/>
                <a:sym typeface="Nunito"/>
              </a:rPr>
              <a:t>АА</a:t>
            </a:r>
            <a:r>
              <a:rPr lang="ru" sz="7200">
                <a:solidFill>
                  <a:srgbClr val="999999"/>
                </a:solidFill>
                <a:latin typeface="Nunito"/>
                <a:ea typeface="Nunito"/>
                <a:cs typeface="Nunito"/>
                <a:sym typeface="Nunito"/>
              </a:rPr>
              <a:t>С и </a:t>
            </a:r>
            <a:r>
              <a:rPr lang="ru" sz="7200">
                <a:solidFill>
                  <a:srgbClr val="ABF176"/>
                </a:solidFill>
                <a:latin typeface="Nunito"/>
                <a:ea typeface="Nunito"/>
                <a:cs typeface="Nunito"/>
                <a:sym typeface="Nunito"/>
              </a:rPr>
              <a:t>контр</a:t>
            </a:r>
            <a:r>
              <a:rPr lang="ru" sz="7200">
                <a:solidFill>
                  <a:srgbClr val="999999"/>
                </a:solidFill>
                <a:latin typeface="Nunito"/>
                <a:ea typeface="Nunito"/>
                <a:cs typeface="Nunito"/>
                <a:sym typeface="Nunito"/>
              </a:rPr>
              <a:t>-РАС</a:t>
            </a:r>
            <a:endParaRPr sz="7200">
              <a:solidFill>
                <a:srgbClr val="999999"/>
              </a:solidFill>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6"/>
          <p:cNvSpPr/>
          <p:nvPr/>
        </p:nvSpPr>
        <p:spPr>
          <a:xfrm rot="-5400000">
            <a:off x="1133400" y="3909850"/>
            <a:ext cx="983100" cy="1003500"/>
          </a:xfrm>
          <a:prstGeom prst="leftArrow">
            <a:avLst>
              <a:gd fmla="val 50000" name="adj1"/>
              <a:gd fmla="val 52724"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710" name="Google Shape;710;p76"/>
          <p:cNvSpPr/>
          <p:nvPr/>
        </p:nvSpPr>
        <p:spPr>
          <a:xfrm rot="-5400000">
            <a:off x="809950" y="2588325"/>
            <a:ext cx="983100" cy="1003500"/>
          </a:xfrm>
          <a:prstGeom prst="leftArrow">
            <a:avLst>
              <a:gd fmla="val 50000" name="adj1"/>
              <a:gd fmla="val 52724"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711" name="Google Shape;711;p76"/>
          <p:cNvSpPr txBox="1"/>
          <p:nvPr/>
        </p:nvSpPr>
        <p:spPr>
          <a:xfrm>
            <a:off x="5827725" y="1928025"/>
            <a:ext cx="3500400" cy="2324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8500" u="none" cap="none" strike="noStrike">
                <a:solidFill>
                  <a:srgbClr val="8E7CC3"/>
                </a:solidFill>
                <a:latin typeface="Nunito"/>
                <a:ea typeface="Nunito"/>
                <a:cs typeface="Nunito"/>
                <a:sym typeface="Nunito"/>
              </a:rPr>
              <a:t>ЮГА</a:t>
            </a:r>
            <a:endParaRPr b="0" i="0" sz="8500" u="none" cap="none" strike="noStrike">
              <a:solidFill>
                <a:srgbClr val="8E7CC3"/>
              </a:solidFill>
              <a:latin typeface="Nunito"/>
              <a:ea typeface="Nunito"/>
              <a:cs typeface="Nunito"/>
              <a:sym typeface="Nunito"/>
            </a:endParaRPr>
          </a:p>
        </p:txBody>
      </p:sp>
      <p:sp>
        <p:nvSpPr>
          <p:cNvPr id="712" name="Google Shape;712;p76"/>
          <p:cNvSpPr txBox="1"/>
          <p:nvPr/>
        </p:nvSpPr>
        <p:spPr>
          <a:xfrm>
            <a:off x="118200" y="350950"/>
            <a:ext cx="1616700" cy="1417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0" i="0" lang="ru" sz="1800" u="none" cap="none" strike="noStrike">
                <a:solidFill>
                  <a:srgbClr val="0F0F0F"/>
                </a:solidFill>
                <a:latin typeface="Nunito"/>
                <a:ea typeface="Nunito"/>
                <a:cs typeface="Nunito"/>
                <a:sym typeface="Nunito"/>
              </a:rPr>
              <a:t>три главных стимула для активации РААС</a:t>
            </a:r>
            <a:endParaRPr b="0" i="0" sz="1800" u="none" cap="none" strike="noStrike">
              <a:solidFill>
                <a:srgbClr val="000000"/>
              </a:solidFill>
              <a:latin typeface="Nunito"/>
              <a:ea typeface="Nunito"/>
              <a:cs typeface="Nunito"/>
              <a:sym typeface="Nunito"/>
            </a:endParaRPr>
          </a:p>
        </p:txBody>
      </p:sp>
      <p:sp>
        <p:nvSpPr>
          <p:cNvPr id="713" name="Google Shape;713;p76"/>
          <p:cNvSpPr/>
          <p:nvPr/>
        </p:nvSpPr>
        <p:spPr>
          <a:xfrm rot="5400000">
            <a:off x="2712050" y="2973850"/>
            <a:ext cx="2998200" cy="906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714" name="Google Shape;714;p76"/>
          <p:cNvSpPr/>
          <p:nvPr/>
        </p:nvSpPr>
        <p:spPr>
          <a:xfrm>
            <a:off x="3959875" y="4427650"/>
            <a:ext cx="268800" cy="906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715" name="Google Shape;715;p76"/>
          <p:cNvSpPr/>
          <p:nvPr/>
        </p:nvSpPr>
        <p:spPr>
          <a:xfrm>
            <a:off x="3959875" y="3124825"/>
            <a:ext cx="268800" cy="906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716" name="Google Shape;716;p76"/>
          <p:cNvSpPr/>
          <p:nvPr/>
        </p:nvSpPr>
        <p:spPr>
          <a:xfrm>
            <a:off x="3959875" y="1520050"/>
            <a:ext cx="268800" cy="906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717" name="Google Shape;717;p76"/>
          <p:cNvSpPr txBox="1"/>
          <p:nvPr/>
        </p:nvSpPr>
        <p:spPr>
          <a:xfrm>
            <a:off x="1559600" y="1301600"/>
            <a:ext cx="3000000" cy="97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0" i="0" lang="ru" sz="2400" u="none" cap="none" strike="noStrike">
                <a:solidFill>
                  <a:srgbClr val="434343"/>
                </a:solidFill>
                <a:highlight>
                  <a:schemeClr val="lt1"/>
                </a:highlight>
                <a:latin typeface="Nunito"/>
                <a:ea typeface="Nunito"/>
                <a:cs typeface="Nunito"/>
                <a:sym typeface="Nunito"/>
              </a:rPr>
              <a:t>β1-рецептор в ЮГА</a:t>
            </a:r>
            <a:endParaRPr b="0" i="0" sz="2400" u="none" cap="none" strike="noStrike">
              <a:solidFill>
                <a:srgbClr val="434343"/>
              </a:solidFill>
              <a:latin typeface="Nunito"/>
              <a:ea typeface="Nunito"/>
              <a:cs typeface="Nunito"/>
              <a:sym typeface="Nunito"/>
            </a:endParaRPr>
          </a:p>
        </p:txBody>
      </p:sp>
      <p:sp>
        <p:nvSpPr>
          <p:cNvPr id="718" name="Google Shape;718;p76"/>
          <p:cNvSpPr txBox="1"/>
          <p:nvPr/>
        </p:nvSpPr>
        <p:spPr>
          <a:xfrm>
            <a:off x="1123200" y="2861575"/>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0" i="0" lang="ru" sz="2400" u="none" cap="none" strike="noStrike">
                <a:solidFill>
                  <a:srgbClr val="434343"/>
                </a:solidFill>
                <a:latin typeface="Nunito"/>
                <a:ea typeface="Nunito"/>
                <a:cs typeface="Nunito"/>
                <a:sym typeface="Nunito"/>
              </a:rPr>
              <a:t>перфузия почки</a:t>
            </a:r>
            <a:endParaRPr b="0" i="0" sz="2400" u="none" cap="none" strike="noStrike">
              <a:solidFill>
                <a:srgbClr val="434343"/>
              </a:solidFill>
              <a:latin typeface="Nunito"/>
              <a:ea typeface="Nunito"/>
              <a:cs typeface="Nunito"/>
              <a:sym typeface="Nunito"/>
            </a:endParaRPr>
          </a:p>
        </p:txBody>
      </p:sp>
      <p:sp>
        <p:nvSpPr>
          <p:cNvPr id="719" name="Google Shape;719;p76"/>
          <p:cNvSpPr txBox="1"/>
          <p:nvPr/>
        </p:nvSpPr>
        <p:spPr>
          <a:xfrm>
            <a:off x="1572300" y="3771100"/>
            <a:ext cx="4724700" cy="1403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0" i="0" lang="ru" sz="2400" u="none" cap="none" strike="noStrike">
                <a:solidFill>
                  <a:srgbClr val="434343"/>
                </a:solidFill>
                <a:latin typeface="Nunito"/>
                <a:ea typeface="Nunito"/>
                <a:cs typeface="Nunito"/>
                <a:sym typeface="Nunito"/>
              </a:rPr>
              <a:t>NaCl в </a:t>
            </a:r>
            <a:endParaRPr b="0" i="0" sz="2400" u="none" cap="none" strike="noStrike">
              <a:solidFill>
                <a:srgbClr val="434343"/>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2400"/>
              <a:buFont typeface="Arial"/>
              <a:buNone/>
            </a:pPr>
            <a:r>
              <a:rPr b="0" i="0" lang="ru" sz="2400" u="none" cap="none" strike="noStrike">
                <a:solidFill>
                  <a:srgbClr val="434343"/>
                </a:solidFill>
                <a:latin typeface="Nunito"/>
                <a:ea typeface="Nunito"/>
                <a:cs typeface="Nunito"/>
                <a:sym typeface="Nunito"/>
              </a:rPr>
              <a:t>дист. канальцах </a:t>
            </a:r>
            <a:endParaRPr b="0" i="0" sz="2400" u="none" cap="none" strike="noStrike">
              <a:solidFill>
                <a:srgbClr val="434343"/>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2400"/>
              <a:buFont typeface="Arial"/>
              <a:buNone/>
            </a:pPr>
            <a:r>
              <a:rPr b="0" i="0" lang="ru" sz="2400" u="none" cap="none" strike="noStrike">
                <a:solidFill>
                  <a:srgbClr val="434343"/>
                </a:solidFill>
                <a:latin typeface="Nunito"/>
                <a:ea typeface="Nunito"/>
                <a:cs typeface="Nunito"/>
                <a:sym typeface="Nunito"/>
              </a:rPr>
              <a:t>(macula densa)</a:t>
            </a:r>
            <a:endParaRPr b="0" i="0" sz="2400" u="none" cap="none" strike="noStrike">
              <a:solidFill>
                <a:srgbClr val="434343"/>
              </a:solidFill>
              <a:latin typeface="Nunito"/>
              <a:ea typeface="Nunito"/>
              <a:cs typeface="Nunito"/>
              <a:sym typeface="Nunito"/>
            </a:endParaRPr>
          </a:p>
        </p:txBody>
      </p:sp>
      <p:pic>
        <p:nvPicPr>
          <p:cNvPr id="720" name="Google Shape;720;p76"/>
          <p:cNvPicPr preferRelativeResize="0"/>
          <p:nvPr/>
        </p:nvPicPr>
        <p:blipFill rotWithShape="1">
          <a:blip r:embed="rId3">
            <a:alphaModFix/>
          </a:blip>
          <a:srcRect b="0" l="21420" r="0" t="0"/>
          <a:stretch/>
        </p:blipFill>
        <p:spPr>
          <a:xfrm>
            <a:off x="4407147" y="1896525"/>
            <a:ext cx="1576250" cy="2387100"/>
          </a:xfrm>
          <a:prstGeom prst="rect">
            <a:avLst/>
          </a:prstGeom>
          <a:noFill/>
          <a:ln>
            <a:noFill/>
          </a:ln>
        </p:spPr>
      </p:pic>
      <p:sp>
        <p:nvSpPr>
          <p:cNvPr id="721" name="Google Shape;721;p76"/>
          <p:cNvSpPr txBox="1"/>
          <p:nvPr>
            <p:ph idx="4294967295" type="ctrTitle"/>
          </p:nvPr>
        </p:nvSpPr>
        <p:spPr>
          <a:xfrm>
            <a:off x="623400" y="90725"/>
            <a:ext cx="8520600" cy="828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2800"/>
              <a:buFont typeface="Arial"/>
              <a:buNone/>
            </a:pPr>
            <a:r>
              <a:rPr b="0" i="0" lang="ru" sz="3000" u="none" cap="none" strike="noStrike">
                <a:solidFill>
                  <a:srgbClr val="999999"/>
                </a:solidFill>
                <a:latin typeface="Nunito"/>
                <a:ea typeface="Nunito"/>
                <a:cs typeface="Nunito"/>
                <a:sym typeface="Nunito"/>
              </a:rPr>
              <a:t>РААС и контр-РАС</a:t>
            </a:r>
            <a:endParaRPr b="0" i="0" sz="3000" u="none" cap="none" strike="noStrike">
              <a:solidFill>
                <a:srgbClr val="999999"/>
              </a:solidFill>
              <a:latin typeface="Nunito"/>
              <a:ea typeface="Nunito"/>
              <a:cs typeface="Nunito"/>
              <a:sym typeface="Nuni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77"/>
          <p:cNvPicPr preferRelativeResize="0"/>
          <p:nvPr/>
        </p:nvPicPr>
        <p:blipFill rotWithShape="1">
          <a:blip r:embed="rId3">
            <a:alphaModFix/>
          </a:blip>
          <a:srcRect b="0" l="0" r="0" t="0"/>
          <a:stretch/>
        </p:blipFill>
        <p:spPr>
          <a:xfrm>
            <a:off x="3673000" y="260900"/>
            <a:ext cx="4623475" cy="4745475"/>
          </a:xfrm>
          <a:prstGeom prst="rect">
            <a:avLst/>
          </a:prstGeom>
          <a:noFill/>
          <a:ln>
            <a:noFill/>
          </a:ln>
        </p:spPr>
      </p:pic>
      <p:sp>
        <p:nvSpPr>
          <p:cNvPr id="727" name="Google Shape;727;p77"/>
          <p:cNvSpPr txBox="1"/>
          <p:nvPr/>
        </p:nvSpPr>
        <p:spPr>
          <a:xfrm>
            <a:off x="179750" y="2785650"/>
            <a:ext cx="4235400" cy="1860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0" i="0" lang="ru" sz="3300" u="none" cap="none" strike="noStrike">
                <a:solidFill>
                  <a:srgbClr val="0DD7CD"/>
                </a:solidFill>
                <a:latin typeface="Nunito"/>
                <a:ea typeface="Nunito"/>
                <a:cs typeface="Nunito"/>
                <a:sym typeface="Nunito"/>
              </a:rPr>
              <a:t>Тубуло-</a:t>
            </a:r>
            <a:endParaRPr b="0" i="0" sz="3300" u="none" cap="none" strike="noStrike">
              <a:solidFill>
                <a:srgbClr val="0DD7CD"/>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2400"/>
              <a:buFont typeface="Arial"/>
              <a:buNone/>
            </a:pPr>
            <a:r>
              <a:rPr b="0" i="0" lang="ru" sz="3300" u="none" cap="none" strike="noStrike">
                <a:solidFill>
                  <a:srgbClr val="FFACAC"/>
                </a:solidFill>
                <a:latin typeface="Nunito"/>
                <a:ea typeface="Nunito"/>
                <a:cs typeface="Nunito"/>
                <a:sym typeface="Nunito"/>
              </a:rPr>
              <a:t>гломерулярная</a:t>
            </a:r>
            <a:r>
              <a:rPr b="0" i="0" lang="ru" sz="3300" u="none" cap="none" strike="noStrike">
                <a:solidFill>
                  <a:srgbClr val="434343"/>
                </a:solidFill>
                <a:latin typeface="Nunito"/>
                <a:ea typeface="Nunito"/>
                <a:cs typeface="Nunito"/>
                <a:sym typeface="Nunito"/>
              </a:rPr>
              <a:t> обратная связь</a:t>
            </a:r>
            <a:endParaRPr b="0" i="0" sz="3300" u="none" cap="none" strike="noStrike">
              <a:solidFill>
                <a:srgbClr val="434343"/>
              </a:solidFill>
              <a:latin typeface="Nunito"/>
              <a:ea typeface="Nunito"/>
              <a:cs typeface="Nunito"/>
              <a:sym typeface="Nunito"/>
            </a:endParaRPr>
          </a:p>
        </p:txBody>
      </p:sp>
      <p:sp>
        <p:nvSpPr>
          <p:cNvPr id="728" name="Google Shape;728;p77"/>
          <p:cNvSpPr/>
          <p:nvPr/>
        </p:nvSpPr>
        <p:spPr>
          <a:xfrm>
            <a:off x="4210300" y="607675"/>
            <a:ext cx="1099800" cy="68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77"/>
          <p:cNvSpPr/>
          <p:nvPr/>
        </p:nvSpPr>
        <p:spPr>
          <a:xfrm rot="-3284415">
            <a:off x="4463448" y="897018"/>
            <a:ext cx="783669" cy="771602"/>
          </a:xfrm>
          <a:prstGeom prst="downArrow">
            <a:avLst>
              <a:gd fmla="val 50000" name="adj1"/>
              <a:gd fmla="val 50000" name="adj2"/>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77"/>
          <p:cNvSpPr txBox="1"/>
          <p:nvPr/>
        </p:nvSpPr>
        <p:spPr>
          <a:xfrm>
            <a:off x="1679150" y="192775"/>
            <a:ext cx="3085800" cy="110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434343"/>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2400"/>
              <a:buFont typeface="Arial"/>
              <a:buNone/>
            </a:pPr>
            <a:r>
              <a:rPr b="0" i="0" lang="ru" sz="3200" u="none" cap="none" strike="noStrike">
                <a:solidFill>
                  <a:srgbClr val="0DD7CD"/>
                </a:solidFill>
                <a:latin typeface="Nunito"/>
                <a:ea typeface="Nunito"/>
                <a:cs typeface="Nunito"/>
                <a:sym typeface="Nunito"/>
              </a:rPr>
              <a:t>macula densa</a:t>
            </a:r>
            <a:endParaRPr b="0" i="0" sz="3200" u="none" cap="none" strike="noStrike">
              <a:solidFill>
                <a:srgbClr val="0DD7CD"/>
              </a:solidFill>
              <a:latin typeface="Nunito"/>
              <a:ea typeface="Nunito"/>
              <a:cs typeface="Nunito"/>
              <a:sym typeface="Nuni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78"/>
          <p:cNvPicPr preferRelativeResize="0"/>
          <p:nvPr/>
        </p:nvPicPr>
        <p:blipFill rotWithShape="1">
          <a:blip r:embed="rId3">
            <a:alphaModFix/>
          </a:blip>
          <a:srcRect b="0" l="0" r="0" t="0"/>
          <a:stretch/>
        </p:blipFill>
        <p:spPr>
          <a:xfrm>
            <a:off x="6562875" y="973900"/>
            <a:ext cx="1651713" cy="1080900"/>
          </a:xfrm>
          <a:prstGeom prst="rect">
            <a:avLst/>
          </a:prstGeom>
          <a:noFill/>
          <a:ln>
            <a:noFill/>
          </a:ln>
        </p:spPr>
      </p:pic>
      <p:pic>
        <p:nvPicPr>
          <p:cNvPr id="736" name="Google Shape;736;p78"/>
          <p:cNvPicPr preferRelativeResize="0"/>
          <p:nvPr/>
        </p:nvPicPr>
        <p:blipFill rotWithShape="1">
          <a:blip r:embed="rId4">
            <a:alphaModFix/>
          </a:blip>
          <a:srcRect b="0" l="0" r="0" t="0"/>
          <a:stretch/>
        </p:blipFill>
        <p:spPr>
          <a:xfrm>
            <a:off x="822050" y="660775"/>
            <a:ext cx="1349900" cy="1606400"/>
          </a:xfrm>
          <a:prstGeom prst="rect">
            <a:avLst/>
          </a:prstGeom>
          <a:noFill/>
          <a:ln>
            <a:noFill/>
          </a:ln>
        </p:spPr>
      </p:pic>
      <p:sp>
        <p:nvSpPr>
          <p:cNvPr id="737" name="Google Shape;737;p78"/>
          <p:cNvSpPr txBox="1"/>
          <p:nvPr/>
        </p:nvSpPr>
        <p:spPr>
          <a:xfrm>
            <a:off x="1174500" y="94575"/>
            <a:ext cx="965700" cy="1080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400" u="none" cap="none" strike="noStrike">
                <a:solidFill>
                  <a:srgbClr val="8E7CC3"/>
                </a:solidFill>
                <a:latin typeface="Nunito"/>
                <a:ea typeface="Nunito"/>
                <a:cs typeface="Nunito"/>
                <a:sym typeface="Nunito"/>
              </a:rPr>
              <a:t>ЮГА</a:t>
            </a:r>
            <a:endParaRPr b="0" i="0" sz="2400" u="none" cap="none" strike="noStrike">
              <a:solidFill>
                <a:srgbClr val="8E7CC3"/>
              </a:solidFill>
              <a:latin typeface="Nunito"/>
              <a:ea typeface="Nunito"/>
              <a:cs typeface="Nunito"/>
              <a:sym typeface="Nunito"/>
            </a:endParaRPr>
          </a:p>
        </p:txBody>
      </p:sp>
      <p:sp>
        <p:nvSpPr>
          <p:cNvPr id="738" name="Google Shape;738;p78"/>
          <p:cNvSpPr/>
          <p:nvPr/>
        </p:nvSpPr>
        <p:spPr>
          <a:xfrm>
            <a:off x="2156975" y="1244325"/>
            <a:ext cx="278100" cy="3834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78"/>
          <p:cNvSpPr txBox="1"/>
          <p:nvPr/>
        </p:nvSpPr>
        <p:spPr>
          <a:xfrm>
            <a:off x="2395525" y="1044775"/>
            <a:ext cx="18894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ренин</a:t>
            </a:r>
            <a:endParaRPr b="0" i="0" sz="3600" u="none" cap="none" strike="noStrike">
              <a:solidFill>
                <a:srgbClr val="8E7CC3"/>
              </a:solidFill>
              <a:latin typeface="Nunito"/>
              <a:ea typeface="Nunito"/>
              <a:cs typeface="Nunito"/>
              <a:sym typeface="Nunito"/>
            </a:endParaRPr>
          </a:p>
        </p:txBody>
      </p:sp>
      <p:sp>
        <p:nvSpPr>
          <p:cNvPr id="740" name="Google Shape;740;p78"/>
          <p:cNvSpPr txBox="1"/>
          <p:nvPr/>
        </p:nvSpPr>
        <p:spPr>
          <a:xfrm>
            <a:off x="4425225" y="1088175"/>
            <a:ext cx="20328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700" u="none" cap="none" strike="noStrike">
                <a:solidFill>
                  <a:srgbClr val="999999"/>
                </a:solidFill>
                <a:latin typeface="Nunito"/>
                <a:ea typeface="Nunito"/>
                <a:cs typeface="Nunito"/>
                <a:sym typeface="Nunito"/>
              </a:rPr>
              <a:t>ангиотензиноген</a:t>
            </a:r>
            <a:endParaRPr b="0" i="0" sz="1700" u="none" cap="none" strike="noStrike">
              <a:solidFill>
                <a:srgbClr val="999999"/>
              </a:solidFill>
              <a:latin typeface="Nunito"/>
              <a:ea typeface="Nunito"/>
              <a:cs typeface="Nunito"/>
              <a:sym typeface="Nunito"/>
            </a:endParaRPr>
          </a:p>
        </p:txBody>
      </p:sp>
      <p:sp>
        <p:nvSpPr>
          <p:cNvPr id="741" name="Google Shape;741;p78"/>
          <p:cNvSpPr/>
          <p:nvPr/>
        </p:nvSpPr>
        <p:spPr>
          <a:xfrm rot="-10796579">
            <a:off x="6327726" y="1323420"/>
            <a:ext cx="301500" cy="2811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78"/>
          <p:cNvSpPr txBox="1"/>
          <p:nvPr/>
        </p:nvSpPr>
        <p:spPr>
          <a:xfrm>
            <a:off x="3174550" y="2707963"/>
            <a:ext cx="29127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1-10)</a:t>
            </a:r>
            <a:endParaRPr b="0" i="0" sz="1800" u="none" cap="none" strike="noStrike">
              <a:solidFill>
                <a:srgbClr val="999999"/>
              </a:solidFill>
              <a:latin typeface="Nunito"/>
              <a:ea typeface="Nunito"/>
              <a:cs typeface="Nunito"/>
              <a:sym typeface="Nunito"/>
            </a:endParaRPr>
          </a:p>
        </p:txBody>
      </p:sp>
      <p:sp>
        <p:nvSpPr>
          <p:cNvPr id="743" name="Google Shape;743;p78"/>
          <p:cNvSpPr txBox="1"/>
          <p:nvPr/>
        </p:nvSpPr>
        <p:spPr>
          <a:xfrm>
            <a:off x="2413225" y="917975"/>
            <a:ext cx="1371300" cy="460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300" u="none" cap="none" strike="noStrike">
                <a:solidFill>
                  <a:srgbClr val="999999"/>
                </a:solidFill>
                <a:latin typeface="Nunito"/>
                <a:ea typeface="Nunito"/>
                <a:cs typeface="Nunito"/>
                <a:sym typeface="Nunito"/>
              </a:rPr>
              <a:t>проренин</a:t>
            </a:r>
            <a:endParaRPr b="0" i="0" sz="3100" u="none" cap="none" strike="noStrike">
              <a:solidFill>
                <a:srgbClr val="999999"/>
              </a:solidFill>
              <a:latin typeface="Nunito"/>
              <a:ea typeface="Nunito"/>
              <a:cs typeface="Nunito"/>
              <a:sym typeface="Nunito"/>
            </a:endParaRPr>
          </a:p>
        </p:txBody>
      </p:sp>
      <p:sp>
        <p:nvSpPr>
          <p:cNvPr id="744" name="Google Shape;744;p78"/>
          <p:cNvSpPr/>
          <p:nvPr/>
        </p:nvSpPr>
        <p:spPr>
          <a:xfrm rot="-5115368">
            <a:off x="3707809" y="1387301"/>
            <a:ext cx="1516294" cy="1507550"/>
          </a:xfrm>
          <a:prstGeom prst="blockArc">
            <a:avLst>
              <a:gd fmla="val 14909016"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8"/>
          <p:cNvSpPr/>
          <p:nvPr/>
        </p:nvSpPr>
        <p:spPr>
          <a:xfrm rot="10800000">
            <a:off x="3490138" y="2131225"/>
            <a:ext cx="629100" cy="420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78"/>
          <p:cNvSpPr/>
          <p:nvPr/>
        </p:nvSpPr>
        <p:spPr>
          <a:xfrm rot="6918352">
            <a:off x="535329" y="57791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78"/>
          <p:cNvSpPr/>
          <p:nvPr/>
        </p:nvSpPr>
        <p:spPr>
          <a:xfrm rot="-4937490">
            <a:off x="9906998" y="2806476"/>
            <a:ext cx="1516403" cy="1507581"/>
          </a:xfrm>
          <a:prstGeom prst="blockArc">
            <a:avLst>
              <a:gd fmla="val 10924992"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78"/>
          <p:cNvSpPr txBox="1"/>
          <p:nvPr/>
        </p:nvSpPr>
        <p:spPr>
          <a:xfrm>
            <a:off x="623400" y="90725"/>
            <a:ext cx="8520600" cy="828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0" i="0" lang="ru" sz="3000" u="none" cap="none" strike="noStrike">
                <a:solidFill>
                  <a:srgbClr val="999999"/>
                </a:solidFill>
                <a:latin typeface="Nunito"/>
                <a:ea typeface="Nunito"/>
                <a:cs typeface="Nunito"/>
                <a:sym typeface="Nunito"/>
              </a:rPr>
              <a:t>РААС и контр-РАС</a:t>
            </a:r>
            <a:endParaRPr b="0" i="0" sz="3000" u="none" cap="none" strike="noStrike">
              <a:solidFill>
                <a:srgbClr val="999999"/>
              </a:solidFill>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79"/>
          <p:cNvPicPr preferRelativeResize="0"/>
          <p:nvPr/>
        </p:nvPicPr>
        <p:blipFill rotWithShape="1">
          <a:blip r:embed="rId3">
            <a:alphaModFix/>
          </a:blip>
          <a:srcRect b="0" l="0" r="0" t="0"/>
          <a:stretch/>
        </p:blipFill>
        <p:spPr>
          <a:xfrm>
            <a:off x="6562875" y="973900"/>
            <a:ext cx="1651713" cy="1080900"/>
          </a:xfrm>
          <a:prstGeom prst="rect">
            <a:avLst/>
          </a:prstGeom>
          <a:noFill/>
          <a:ln>
            <a:noFill/>
          </a:ln>
        </p:spPr>
      </p:pic>
      <p:pic>
        <p:nvPicPr>
          <p:cNvPr id="754" name="Google Shape;754;p79"/>
          <p:cNvPicPr preferRelativeResize="0"/>
          <p:nvPr/>
        </p:nvPicPr>
        <p:blipFill rotWithShape="1">
          <a:blip r:embed="rId4">
            <a:alphaModFix/>
          </a:blip>
          <a:srcRect b="0" l="0" r="0" t="0"/>
          <a:stretch/>
        </p:blipFill>
        <p:spPr>
          <a:xfrm>
            <a:off x="822050" y="660775"/>
            <a:ext cx="1349900" cy="1606400"/>
          </a:xfrm>
          <a:prstGeom prst="rect">
            <a:avLst/>
          </a:prstGeom>
          <a:noFill/>
          <a:ln>
            <a:noFill/>
          </a:ln>
        </p:spPr>
      </p:pic>
      <p:sp>
        <p:nvSpPr>
          <p:cNvPr id="755" name="Google Shape;755;p79"/>
          <p:cNvSpPr txBox="1"/>
          <p:nvPr/>
        </p:nvSpPr>
        <p:spPr>
          <a:xfrm>
            <a:off x="1174500" y="94575"/>
            <a:ext cx="965700" cy="1080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400" u="none" cap="none" strike="noStrike">
                <a:solidFill>
                  <a:srgbClr val="8E7CC3"/>
                </a:solidFill>
                <a:latin typeface="Nunito"/>
                <a:ea typeface="Nunito"/>
                <a:cs typeface="Nunito"/>
                <a:sym typeface="Nunito"/>
              </a:rPr>
              <a:t>ЮГА</a:t>
            </a:r>
            <a:endParaRPr b="0" i="0" sz="2400" u="none" cap="none" strike="noStrike">
              <a:solidFill>
                <a:srgbClr val="8E7CC3"/>
              </a:solidFill>
              <a:latin typeface="Nunito"/>
              <a:ea typeface="Nunito"/>
              <a:cs typeface="Nunito"/>
              <a:sym typeface="Nunito"/>
            </a:endParaRPr>
          </a:p>
        </p:txBody>
      </p:sp>
      <p:sp>
        <p:nvSpPr>
          <p:cNvPr id="756" name="Google Shape;756;p79"/>
          <p:cNvSpPr/>
          <p:nvPr/>
        </p:nvSpPr>
        <p:spPr>
          <a:xfrm>
            <a:off x="2156975" y="1244325"/>
            <a:ext cx="278100" cy="3834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79"/>
          <p:cNvSpPr txBox="1"/>
          <p:nvPr/>
        </p:nvSpPr>
        <p:spPr>
          <a:xfrm>
            <a:off x="2395525" y="1044775"/>
            <a:ext cx="18894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ренин</a:t>
            </a:r>
            <a:endParaRPr b="0" i="0" sz="3600" u="none" cap="none" strike="noStrike">
              <a:solidFill>
                <a:srgbClr val="8E7CC3"/>
              </a:solidFill>
              <a:latin typeface="Nunito"/>
              <a:ea typeface="Nunito"/>
              <a:cs typeface="Nunito"/>
              <a:sym typeface="Nunito"/>
            </a:endParaRPr>
          </a:p>
        </p:txBody>
      </p:sp>
      <p:sp>
        <p:nvSpPr>
          <p:cNvPr id="758" name="Google Shape;758;p79"/>
          <p:cNvSpPr txBox="1"/>
          <p:nvPr/>
        </p:nvSpPr>
        <p:spPr>
          <a:xfrm>
            <a:off x="4425225" y="1088175"/>
            <a:ext cx="20328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700" u="none" cap="none" strike="noStrike">
                <a:solidFill>
                  <a:srgbClr val="999999"/>
                </a:solidFill>
                <a:latin typeface="Nunito"/>
                <a:ea typeface="Nunito"/>
                <a:cs typeface="Nunito"/>
                <a:sym typeface="Nunito"/>
              </a:rPr>
              <a:t>ангиотензиноген</a:t>
            </a:r>
            <a:endParaRPr b="0" i="0" sz="1700" u="none" cap="none" strike="noStrike">
              <a:solidFill>
                <a:srgbClr val="999999"/>
              </a:solidFill>
              <a:latin typeface="Nunito"/>
              <a:ea typeface="Nunito"/>
              <a:cs typeface="Nunito"/>
              <a:sym typeface="Nunito"/>
            </a:endParaRPr>
          </a:p>
        </p:txBody>
      </p:sp>
      <p:sp>
        <p:nvSpPr>
          <p:cNvPr id="759" name="Google Shape;759;p79"/>
          <p:cNvSpPr/>
          <p:nvPr/>
        </p:nvSpPr>
        <p:spPr>
          <a:xfrm rot="-10796579">
            <a:off x="6327726" y="1323420"/>
            <a:ext cx="301500" cy="2811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79"/>
          <p:cNvSpPr txBox="1"/>
          <p:nvPr/>
        </p:nvSpPr>
        <p:spPr>
          <a:xfrm>
            <a:off x="3174550" y="2707963"/>
            <a:ext cx="29127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1-10)</a:t>
            </a:r>
            <a:endParaRPr b="0" i="0" sz="1800" u="none" cap="none" strike="noStrike">
              <a:solidFill>
                <a:srgbClr val="999999"/>
              </a:solidFill>
              <a:latin typeface="Nunito"/>
              <a:ea typeface="Nunito"/>
              <a:cs typeface="Nunito"/>
              <a:sym typeface="Nunito"/>
            </a:endParaRPr>
          </a:p>
        </p:txBody>
      </p:sp>
      <p:sp>
        <p:nvSpPr>
          <p:cNvPr id="761" name="Google Shape;761;p79"/>
          <p:cNvSpPr txBox="1"/>
          <p:nvPr/>
        </p:nvSpPr>
        <p:spPr>
          <a:xfrm>
            <a:off x="2413225" y="917975"/>
            <a:ext cx="1371300" cy="460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300" u="none" cap="none" strike="noStrike">
                <a:solidFill>
                  <a:srgbClr val="999999"/>
                </a:solidFill>
                <a:latin typeface="Nunito"/>
                <a:ea typeface="Nunito"/>
                <a:cs typeface="Nunito"/>
                <a:sym typeface="Nunito"/>
              </a:rPr>
              <a:t>проренин</a:t>
            </a:r>
            <a:endParaRPr b="0" i="0" sz="3100" u="none" cap="none" strike="noStrike">
              <a:solidFill>
                <a:srgbClr val="999999"/>
              </a:solidFill>
              <a:latin typeface="Nunito"/>
              <a:ea typeface="Nunito"/>
              <a:cs typeface="Nunito"/>
              <a:sym typeface="Nunito"/>
            </a:endParaRPr>
          </a:p>
        </p:txBody>
      </p:sp>
      <p:sp>
        <p:nvSpPr>
          <p:cNvPr id="762" name="Google Shape;762;p79"/>
          <p:cNvSpPr/>
          <p:nvPr/>
        </p:nvSpPr>
        <p:spPr>
          <a:xfrm rot="-5115368">
            <a:off x="3707809" y="1387301"/>
            <a:ext cx="1516294" cy="1507550"/>
          </a:xfrm>
          <a:prstGeom prst="blockArc">
            <a:avLst>
              <a:gd fmla="val 14909016"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79"/>
          <p:cNvSpPr/>
          <p:nvPr/>
        </p:nvSpPr>
        <p:spPr>
          <a:xfrm rot="10800000">
            <a:off x="3490138" y="2131225"/>
            <a:ext cx="629100" cy="420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79"/>
          <p:cNvSpPr txBox="1"/>
          <p:nvPr/>
        </p:nvSpPr>
        <p:spPr>
          <a:xfrm>
            <a:off x="3115650" y="4057975"/>
            <a:ext cx="2912700" cy="101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1-8)</a:t>
            </a:r>
            <a:endParaRPr b="0" i="0" sz="1800" u="none" cap="none" strike="noStrike">
              <a:solidFill>
                <a:srgbClr val="999999"/>
              </a:solidFill>
              <a:latin typeface="Nunito"/>
              <a:ea typeface="Nunito"/>
              <a:cs typeface="Nunito"/>
              <a:sym typeface="Nunito"/>
            </a:endParaRPr>
          </a:p>
        </p:txBody>
      </p:sp>
      <p:sp>
        <p:nvSpPr>
          <p:cNvPr id="765" name="Google Shape;765;p79"/>
          <p:cNvSpPr/>
          <p:nvPr/>
        </p:nvSpPr>
        <p:spPr>
          <a:xfrm rot="6918352">
            <a:off x="535329" y="57791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79"/>
          <p:cNvSpPr/>
          <p:nvPr/>
        </p:nvSpPr>
        <p:spPr>
          <a:xfrm rot="-4937490">
            <a:off x="9906998" y="2806476"/>
            <a:ext cx="1516403" cy="1507581"/>
          </a:xfrm>
          <a:prstGeom prst="blockArc">
            <a:avLst>
              <a:gd fmla="val 10924992"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79"/>
          <p:cNvSpPr txBox="1"/>
          <p:nvPr/>
        </p:nvSpPr>
        <p:spPr>
          <a:xfrm>
            <a:off x="5279850" y="2805575"/>
            <a:ext cx="807600" cy="1704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А</a:t>
            </a:r>
            <a:endParaRPr b="0" i="0" sz="3600" u="none" cap="none" strike="noStrike">
              <a:solidFill>
                <a:srgbClr val="8E7CC3"/>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П</a:t>
            </a:r>
            <a:endParaRPr b="0" i="0" sz="3600" u="none" cap="none" strike="noStrike">
              <a:solidFill>
                <a:srgbClr val="8E7CC3"/>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Ф</a:t>
            </a:r>
            <a:endParaRPr b="0" i="0" sz="3600" u="none" cap="none" strike="noStrike">
              <a:solidFill>
                <a:srgbClr val="8E7CC3"/>
              </a:solidFill>
              <a:latin typeface="Nunito"/>
              <a:ea typeface="Nunito"/>
              <a:cs typeface="Nunito"/>
              <a:sym typeface="Nunito"/>
            </a:endParaRPr>
          </a:p>
        </p:txBody>
      </p:sp>
      <p:sp>
        <p:nvSpPr>
          <p:cNvPr id="768" name="Google Shape;768;p79"/>
          <p:cNvSpPr txBox="1"/>
          <p:nvPr/>
        </p:nvSpPr>
        <p:spPr>
          <a:xfrm>
            <a:off x="623400" y="90725"/>
            <a:ext cx="8520600" cy="828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0" i="0" lang="ru" sz="3000" u="none" cap="none" strike="noStrike">
                <a:solidFill>
                  <a:srgbClr val="999999"/>
                </a:solidFill>
                <a:latin typeface="Nunito"/>
                <a:ea typeface="Nunito"/>
                <a:cs typeface="Nunito"/>
                <a:sym typeface="Nunito"/>
              </a:rPr>
              <a:t>РААС и контр-РАС</a:t>
            </a:r>
            <a:endParaRPr b="0" i="0" sz="3000" u="none" cap="none" strike="noStrike">
              <a:solidFill>
                <a:srgbClr val="999999"/>
              </a:solidFill>
              <a:latin typeface="Nunito"/>
              <a:ea typeface="Nunito"/>
              <a:cs typeface="Nunito"/>
              <a:sym typeface="Nunito"/>
            </a:endParaRPr>
          </a:p>
        </p:txBody>
      </p:sp>
      <p:sp>
        <p:nvSpPr>
          <p:cNvPr id="769" name="Google Shape;769;p79"/>
          <p:cNvSpPr/>
          <p:nvPr/>
        </p:nvSpPr>
        <p:spPr>
          <a:xfrm flipH="1" rot="4937490">
            <a:off x="3707748" y="2904076"/>
            <a:ext cx="1516403" cy="1507581"/>
          </a:xfrm>
          <a:prstGeom prst="blockArc">
            <a:avLst>
              <a:gd fmla="val 10924992"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79"/>
          <p:cNvSpPr/>
          <p:nvPr/>
        </p:nvSpPr>
        <p:spPr>
          <a:xfrm flipH="1" rot="-6918352">
            <a:off x="4316467" y="41009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80"/>
          <p:cNvPicPr preferRelativeResize="0"/>
          <p:nvPr/>
        </p:nvPicPr>
        <p:blipFill rotWithShape="1">
          <a:blip r:embed="rId3">
            <a:alphaModFix/>
          </a:blip>
          <a:srcRect b="0" l="0" r="0" t="0"/>
          <a:stretch/>
        </p:blipFill>
        <p:spPr>
          <a:xfrm>
            <a:off x="6562875" y="973900"/>
            <a:ext cx="1651713" cy="1080900"/>
          </a:xfrm>
          <a:prstGeom prst="rect">
            <a:avLst/>
          </a:prstGeom>
          <a:noFill/>
          <a:ln>
            <a:noFill/>
          </a:ln>
        </p:spPr>
      </p:pic>
      <p:pic>
        <p:nvPicPr>
          <p:cNvPr id="776" name="Google Shape;776;p80"/>
          <p:cNvPicPr preferRelativeResize="0"/>
          <p:nvPr/>
        </p:nvPicPr>
        <p:blipFill rotWithShape="1">
          <a:blip r:embed="rId4">
            <a:alphaModFix/>
          </a:blip>
          <a:srcRect b="0" l="0" r="0" t="0"/>
          <a:stretch/>
        </p:blipFill>
        <p:spPr>
          <a:xfrm>
            <a:off x="822050" y="660775"/>
            <a:ext cx="1349900" cy="1606400"/>
          </a:xfrm>
          <a:prstGeom prst="rect">
            <a:avLst/>
          </a:prstGeom>
          <a:noFill/>
          <a:ln>
            <a:noFill/>
          </a:ln>
        </p:spPr>
      </p:pic>
      <p:sp>
        <p:nvSpPr>
          <p:cNvPr id="777" name="Google Shape;777;p80"/>
          <p:cNvSpPr txBox="1"/>
          <p:nvPr/>
        </p:nvSpPr>
        <p:spPr>
          <a:xfrm>
            <a:off x="1174500" y="94575"/>
            <a:ext cx="965700" cy="1080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400" u="none" cap="none" strike="noStrike">
                <a:solidFill>
                  <a:srgbClr val="8E7CC3"/>
                </a:solidFill>
                <a:latin typeface="Nunito"/>
                <a:ea typeface="Nunito"/>
                <a:cs typeface="Nunito"/>
                <a:sym typeface="Nunito"/>
              </a:rPr>
              <a:t>ЮГА</a:t>
            </a:r>
            <a:endParaRPr b="0" i="0" sz="2400" u="none" cap="none" strike="noStrike">
              <a:solidFill>
                <a:srgbClr val="8E7CC3"/>
              </a:solidFill>
              <a:latin typeface="Nunito"/>
              <a:ea typeface="Nunito"/>
              <a:cs typeface="Nunito"/>
              <a:sym typeface="Nunito"/>
            </a:endParaRPr>
          </a:p>
        </p:txBody>
      </p:sp>
      <p:sp>
        <p:nvSpPr>
          <p:cNvPr id="778" name="Google Shape;778;p80"/>
          <p:cNvSpPr/>
          <p:nvPr/>
        </p:nvSpPr>
        <p:spPr>
          <a:xfrm>
            <a:off x="2156975" y="1244325"/>
            <a:ext cx="278100" cy="3834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80"/>
          <p:cNvSpPr txBox="1"/>
          <p:nvPr/>
        </p:nvSpPr>
        <p:spPr>
          <a:xfrm>
            <a:off x="2395525" y="1044775"/>
            <a:ext cx="18894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ренин</a:t>
            </a:r>
            <a:endParaRPr b="0" i="0" sz="3600" u="none" cap="none" strike="noStrike">
              <a:solidFill>
                <a:srgbClr val="8E7CC3"/>
              </a:solidFill>
              <a:latin typeface="Nunito"/>
              <a:ea typeface="Nunito"/>
              <a:cs typeface="Nunito"/>
              <a:sym typeface="Nunito"/>
            </a:endParaRPr>
          </a:p>
        </p:txBody>
      </p:sp>
      <p:sp>
        <p:nvSpPr>
          <p:cNvPr id="780" name="Google Shape;780;p80"/>
          <p:cNvSpPr txBox="1"/>
          <p:nvPr/>
        </p:nvSpPr>
        <p:spPr>
          <a:xfrm>
            <a:off x="4425225" y="1088175"/>
            <a:ext cx="20328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700" u="none" cap="none" strike="noStrike">
                <a:solidFill>
                  <a:srgbClr val="999999"/>
                </a:solidFill>
                <a:latin typeface="Nunito"/>
                <a:ea typeface="Nunito"/>
                <a:cs typeface="Nunito"/>
                <a:sym typeface="Nunito"/>
              </a:rPr>
              <a:t>ангиотензиноген</a:t>
            </a:r>
            <a:endParaRPr b="0" i="0" sz="1700" u="none" cap="none" strike="noStrike">
              <a:solidFill>
                <a:srgbClr val="999999"/>
              </a:solidFill>
              <a:latin typeface="Nunito"/>
              <a:ea typeface="Nunito"/>
              <a:cs typeface="Nunito"/>
              <a:sym typeface="Nunito"/>
            </a:endParaRPr>
          </a:p>
        </p:txBody>
      </p:sp>
      <p:sp>
        <p:nvSpPr>
          <p:cNvPr id="781" name="Google Shape;781;p80"/>
          <p:cNvSpPr/>
          <p:nvPr/>
        </p:nvSpPr>
        <p:spPr>
          <a:xfrm rot="-10796579">
            <a:off x="6327726" y="1323420"/>
            <a:ext cx="301500" cy="2811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80"/>
          <p:cNvSpPr txBox="1"/>
          <p:nvPr/>
        </p:nvSpPr>
        <p:spPr>
          <a:xfrm>
            <a:off x="3174550" y="2707963"/>
            <a:ext cx="29127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1-10)</a:t>
            </a:r>
            <a:endParaRPr b="0" i="0" sz="1800" u="none" cap="none" strike="noStrike">
              <a:solidFill>
                <a:srgbClr val="999999"/>
              </a:solidFill>
              <a:latin typeface="Nunito"/>
              <a:ea typeface="Nunito"/>
              <a:cs typeface="Nunito"/>
              <a:sym typeface="Nunito"/>
            </a:endParaRPr>
          </a:p>
        </p:txBody>
      </p:sp>
      <p:sp>
        <p:nvSpPr>
          <p:cNvPr id="783" name="Google Shape;783;p80"/>
          <p:cNvSpPr txBox="1"/>
          <p:nvPr/>
        </p:nvSpPr>
        <p:spPr>
          <a:xfrm>
            <a:off x="2413225" y="917975"/>
            <a:ext cx="1371300" cy="460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300" u="none" cap="none" strike="noStrike">
                <a:solidFill>
                  <a:srgbClr val="999999"/>
                </a:solidFill>
                <a:latin typeface="Nunito"/>
                <a:ea typeface="Nunito"/>
                <a:cs typeface="Nunito"/>
                <a:sym typeface="Nunito"/>
              </a:rPr>
              <a:t>проренин</a:t>
            </a:r>
            <a:endParaRPr b="0" i="0" sz="3100" u="none" cap="none" strike="noStrike">
              <a:solidFill>
                <a:srgbClr val="999999"/>
              </a:solidFill>
              <a:latin typeface="Nunito"/>
              <a:ea typeface="Nunito"/>
              <a:cs typeface="Nunito"/>
              <a:sym typeface="Nunito"/>
            </a:endParaRPr>
          </a:p>
        </p:txBody>
      </p:sp>
      <p:sp>
        <p:nvSpPr>
          <p:cNvPr id="784" name="Google Shape;784;p80"/>
          <p:cNvSpPr/>
          <p:nvPr/>
        </p:nvSpPr>
        <p:spPr>
          <a:xfrm rot="-5115368">
            <a:off x="3707809" y="1387301"/>
            <a:ext cx="1516294" cy="1507550"/>
          </a:xfrm>
          <a:prstGeom prst="blockArc">
            <a:avLst>
              <a:gd fmla="val 14909016"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80"/>
          <p:cNvSpPr/>
          <p:nvPr/>
        </p:nvSpPr>
        <p:spPr>
          <a:xfrm rot="10800000">
            <a:off x="3490138" y="2131225"/>
            <a:ext cx="629100" cy="420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80"/>
          <p:cNvSpPr txBox="1"/>
          <p:nvPr/>
        </p:nvSpPr>
        <p:spPr>
          <a:xfrm>
            <a:off x="3115650" y="4057975"/>
            <a:ext cx="2912700" cy="101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1-8)</a:t>
            </a:r>
            <a:endParaRPr b="0" i="0" sz="1800" u="none" cap="none" strike="noStrike">
              <a:solidFill>
                <a:srgbClr val="999999"/>
              </a:solidFill>
              <a:latin typeface="Nunito"/>
              <a:ea typeface="Nunito"/>
              <a:cs typeface="Nunito"/>
              <a:sym typeface="Nunito"/>
            </a:endParaRPr>
          </a:p>
        </p:txBody>
      </p:sp>
      <p:sp>
        <p:nvSpPr>
          <p:cNvPr id="787" name="Google Shape;787;p80"/>
          <p:cNvSpPr/>
          <p:nvPr/>
        </p:nvSpPr>
        <p:spPr>
          <a:xfrm rot="6918352">
            <a:off x="6254754" y="41009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80"/>
          <p:cNvSpPr/>
          <p:nvPr/>
        </p:nvSpPr>
        <p:spPr>
          <a:xfrm rot="-4937490">
            <a:off x="5930673" y="2904076"/>
            <a:ext cx="1516403" cy="1507581"/>
          </a:xfrm>
          <a:prstGeom prst="blockArc">
            <a:avLst>
              <a:gd fmla="val 10924992"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80"/>
          <p:cNvSpPr txBox="1"/>
          <p:nvPr/>
        </p:nvSpPr>
        <p:spPr>
          <a:xfrm>
            <a:off x="5279850" y="2805575"/>
            <a:ext cx="807600" cy="1704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А</a:t>
            </a:r>
            <a:endParaRPr b="0" i="0" sz="3600" u="none" cap="none" strike="noStrike">
              <a:solidFill>
                <a:srgbClr val="8E7CC3"/>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П</a:t>
            </a:r>
            <a:endParaRPr b="0" i="0" sz="3600" u="none" cap="none" strike="noStrike">
              <a:solidFill>
                <a:srgbClr val="8E7CC3"/>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Ф</a:t>
            </a:r>
            <a:endParaRPr b="0" i="0" sz="3600" u="none" cap="none" strike="noStrike">
              <a:solidFill>
                <a:srgbClr val="8E7CC3"/>
              </a:solidFill>
              <a:latin typeface="Nunito"/>
              <a:ea typeface="Nunito"/>
              <a:cs typeface="Nunito"/>
              <a:sym typeface="Nunito"/>
            </a:endParaRPr>
          </a:p>
        </p:txBody>
      </p:sp>
      <p:sp>
        <p:nvSpPr>
          <p:cNvPr id="790" name="Google Shape;790;p80"/>
          <p:cNvSpPr txBox="1"/>
          <p:nvPr/>
        </p:nvSpPr>
        <p:spPr>
          <a:xfrm>
            <a:off x="623400" y="90725"/>
            <a:ext cx="8520600" cy="828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0" i="0" lang="ru" sz="3000" u="none" cap="none" strike="noStrike">
                <a:solidFill>
                  <a:srgbClr val="999999"/>
                </a:solidFill>
                <a:latin typeface="Nunito"/>
                <a:ea typeface="Nunito"/>
                <a:cs typeface="Nunito"/>
                <a:sym typeface="Nunito"/>
              </a:rPr>
              <a:t>РААС и контр-РАС</a:t>
            </a:r>
            <a:endParaRPr b="0" i="0" sz="3000" u="none" cap="none" strike="noStrike">
              <a:solidFill>
                <a:srgbClr val="999999"/>
              </a:solidFill>
              <a:latin typeface="Nunito"/>
              <a:ea typeface="Nunito"/>
              <a:cs typeface="Nunito"/>
              <a:sym typeface="Nunito"/>
            </a:endParaRPr>
          </a:p>
        </p:txBody>
      </p:sp>
      <p:sp>
        <p:nvSpPr>
          <p:cNvPr id="791" name="Google Shape;791;p80"/>
          <p:cNvSpPr/>
          <p:nvPr/>
        </p:nvSpPr>
        <p:spPr>
          <a:xfrm flipH="1" rot="4937490">
            <a:off x="3707748" y="2904076"/>
            <a:ext cx="1516403" cy="1507581"/>
          </a:xfrm>
          <a:prstGeom prst="blockArc">
            <a:avLst>
              <a:gd fmla="val 10924992"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80"/>
          <p:cNvSpPr/>
          <p:nvPr/>
        </p:nvSpPr>
        <p:spPr>
          <a:xfrm flipH="1" rot="-6918352">
            <a:off x="4316467" y="41009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80"/>
          <p:cNvSpPr txBox="1"/>
          <p:nvPr/>
        </p:nvSpPr>
        <p:spPr>
          <a:xfrm>
            <a:off x="6562875" y="2613550"/>
            <a:ext cx="2305200" cy="69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700" u="none" cap="none" strike="noStrike">
                <a:solidFill>
                  <a:srgbClr val="C7F3A6"/>
                </a:solidFill>
                <a:latin typeface="Nunito"/>
                <a:ea typeface="Nunito"/>
                <a:cs typeface="Nunito"/>
                <a:sym typeface="Nunito"/>
              </a:rPr>
              <a:t>брадикинин</a:t>
            </a:r>
            <a:endParaRPr b="0" i="0" sz="2700" u="none" cap="none" strike="noStrike">
              <a:solidFill>
                <a:srgbClr val="C7F3A6"/>
              </a:solidFill>
              <a:latin typeface="Nunito"/>
              <a:ea typeface="Nunito"/>
              <a:cs typeface="Nunito"/>
              <a:sym typeface="Nunito"/>
            </a:endParaRPr>
          </a:p>
        </p:txBody>
      </p:sp>
      <p:sp>
        <p:nvSpPr>
          <p:cNvPr id="794" name="Google Shape;794;p80"/>
          <p:cNvSpPr/>
          <p:nvPr/>
        </p:nvSpPr>
        <p:spPr>
          <a:xfrm>
            <a:off x="9314050" y="3309425"/>
            <a:ext cx="893025" cy="696900"/>
          </a:xfrm>
          <a:prstGeom prst="flowChartPreparation">
            <a:avLst/>
          </a:prstGeom>
          <a:solidFill>
            <a:srgbClr val="C7F3A6"/>
          </a:solidFill>
          <a:ln cap="flat" cmpd="sng" w="38100">
            <a:solidFill>
              <a:srgbClr val="ABF17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C7F3A6"/>
              </a:solidFill>
              <a:latin typeface="Arial"/>
              <a:ea typeface="Arial"/>
              <a:cs typeface="Arial"/>
              <a:sym typeface="Arial"/>
            </a:endParaRPr>
          </a:p>
        </p:txBody>
      </p:sp>
      <p:sp>
        <p:nvSpPr>
          <p:cNvPr id="795" name="Google Shape;795;p80"/>
          <p:cNvSpPr txBox="1"/>
          <p:nvPr/>
        </p:nvSpPr>
        <p:spPr>
          <a:xfrm>
            <a:off x="6740775" y="4057975"/>
            <a:ext cx="2032800" cy="69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700" u="none" cap="none" strike="noStrike">
                <a:solidFill>
                  <a:srgbClr val="B7B7B7"/>
                </a:solidFill>
                <a:latin typeface="Nunito"/>
                <a:ea typeface="Nunito"/>
                <a:cs typeface="Nunito"/>
                <a:sym typeface="Nunito"/>
              </a:rPr>
              <a:t>инактивируется</a:t>
            </a:r>
            <a:endParaRPr b="0" i="0" sz="1700" u="none" cap="none" strike="noStrike">
              <a:solidFill>
                <a:srgbClr val="B7B7B7"/>
              </a:solidFill>
              <a:latin typeface="Nunito"/>
              <a:ea typeface="Nunito"/>
              <a:cs typeface="Nunito"/>
              <a:sym typeface="Nuni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81"/>
          <p:cNvPicPr preferRelativeResize="0"/>
          <p:nvPr/>
        </p:nvPicPr>
        <p:blipFill rotWithShape="1">
          <a:blip r:embed="rId3">
            <a:alphaModFix/>
          </a:blip>
          <a:srcRect b="0" l="0" r="0" t="0"/>
          <a:stretch/>
        </p:blipFill>
        <p:spPr>
          <a:xfrm>
            <a:off x="6562875" y="973900"/>
            <a:ext cx="1651713" cy="1080900"/>
          </a:xfrm>
          <a:prstGeom prst="rect">
            <a:avLst/>
          </a:prstGeom>
          <a:noFill/>
          <a:ln>
            <a:noFill/>
          </a:ln>
        </p:spPr>
      </p:pic>
      <p:pic>
        <p:nvPicPr>
          <p:cNvPr id="801" name="Google Shape;801;p81"/>
          <p:cNvPicPr preferRelativeResize="0"/>
          <p:nvPr/>
        </p:nvPicPr>
        <p:blipFill rotWithShape="1">
          <a:blip r:embed="rId4">
            <a:alphaModFix/>
          </a:blip>
          <a:srcRect b="0" l="0" r="0" t="0"/>
          <a:stretch/>
        </p:blipFill>
        <p:spPr>
          <a:xfrm>
            <a:off x="822050" y="660775"/>
            <a:ext cx="1349900" cy="1606400"/>
          </a:xfrm>
          <a:prstGeom prst="rect">
            <a:avLst/>
          </a:prstGeom>
          <a:noFill/>
          <a:ln>
            <a:noFill/>
          </a:ln>
        </p:spPr>
      </p:pic>
      <p:sp>
        <p:nvSpPr>
          <p:cNvPr id="802" name="Google Shape;802;p81"/>
          <p:cNvSpPr txBox="1"/>
          <p:nvPr/>
        </p:nvSpPr>
        <p:spPr>
          <a:xfrm>
            <a:off x="1174500" y="94575"/>
            <a:ext cx="965700" cy="1080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400" u="none" cap="none" strike="noStrike">
                <a:solidFill>
                  <a:srgbClr val="8E7CC3"/>
                </a:solidFill>
                <a:latin typeface="Nunito"/>
                <a:ea typeface="Nunito"/>
                <a:cs typeface="Nunito"/>
                <a:sym typeface="Nunito"/>
              </a:rPr>
              <a:t>ЮГА</a:t>
            </a:r>
            <a:endParaRPr b="0" i="0" sz="2400" u="none" cap="none" strike="noStrike">
              <a:solidFill>
                <a:srgbClr val="8E7CC3"/>
              </a:solidFill>
              <a:latin typeface="Nunito"/>
              <a:ea typeface="Nunito"/>
              <a:cs typeface="Nunito"/>
              <a:sym typeface="Nunito"/>
            </a:endParaRPr>
          </a:p>
        </p:txBody>
      </p:sp>
      <p:sp>
        <p:nvSpPr>
          <p:cNvPr id="803" name="Google Shape;803;p81"/>
          <p:cNvSpPr/>
          <p:nvPr/>
        </p:nvSpPr>
        <p:spPr>
          <a:xfrm>
            <a:off x="2156975" y="1244325"/>
            <a:ext cx="278100" cy="3834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81"/>
          <p:cNvSpPr txBox="1"/>
          <p:nvPr/>
        </p:nvSpPr>
        <p:spPr>
          <a:xfrm>
            <a:off x="2395525" y="1044775"/>
            <a:ext cx="18894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ренин</a:t>
            </a:r>
            <a:endParaRPr b="0" i="0" sz="3600" u="none" cap="none" strike="noStrike">
              <a:solidFill>
                <a:srgbClr val="8E7CC3"/>
              </a:solidFill>
              <a:latin typeface="Nunito"/>
              <a:ea typeface="Nunito"/>
              <a:cs typeface="Nunito"/>
              <a:sym typeface="Nunito"/>
            </a:endParaRPr>
          </a:p>
        </p:txBody>
      </p:sp>
      <p:sp>
        <p:nvSpPr>
          <p:cNvPr id="805" name="Google Shape;805;p81"/>
          <p:cNvSpPr txBox="1"/>
          <p:nvPr/>
        </p:nvSpPr>
        <p:spPr>
          <a:xfrm>
            <a:off x="4425225" y="1088175"/>
            <a:ext cx="20328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700" u="none" cap="none" strike="noStrike">
                <a:solidFill>
                  <a:srgbClr val="999999"/>
                </a:solidFill>
                <a:latin typeface="Nunito"/>
                <a:ea typeface="Nunito"/>
                <a:cs typeface="Nunito"/>
                <a:sym typeface="Nunito"/>
              </a:rPr>
              <a:t>ангиотензиноген</a:t>
            </a:r>
            <a:endParaRPr b="0" i="0" sz="1700" u="none" cap="none" strike="noStrike">
              <a:solidFill>
                <a:srgbClr val="999999"/>
              </a:solidFill>
              <a:latin typeface="Nunito"/>
              <a:ea typeface="Nunito"/>
              <a:cs typeface="Nunito"/>
              <a:sym typeface="Nunito"/>
            </a:endParaRPr>
          </a:p>
        </p:txBody>
      </p:sp>
      <p:sp>
        <p:nvSpPr>
          <p:cNvPr id="806" name="Google Shape;806;p81"/>
          <p:cNvSpPr/>
          <p:nvPr/>
        </p:nvSpPr>
        <p:spPr>
          <a:xfrm rot="-10796579">
            <a:off x="6327726" y="1323420"/>
            <a:ext cx="301500" cy="2811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81"/>
          <p:cNvSpPr txBox="1"/>
          <p:nvPr/>
        </p:nvSpPr>
        <p:spPr>
          <a:xfrm>
            <a:off x="3174550" y="2707963"/>
            <a:ext cx="29127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1-10)</a:t>
            </a:r>
            <a:endParaRPr b="0" i="0" sz="1800" u="none" cap="none" strike="noStrike">
              <a:solidFill>
                <a:srgbClr val="999999"/>
              </a:solidFill>
              <a:latin typeface="Nunito"/>
              <a:ea typeface="Nunito"/>
              <a:cs typeface="Nunito"/>
              <a:sym typeface="Nunito"/>
            </a:endParaRPr>
          </a:p>
        </p:txBody>
      </p:sp>
      <p:sp>
        <p:nvSpPr>
          <p:cNvPr id="808" name="Google Shape;808;p81"/>
          <p:cNvSpPr txBox="1"/>
          <p:nvPr/>
        </p:nvSpPr>
        <p:spPr>
          <a:xfrm>
            <a:off x="2413225" y="917975"/>
            <a:ext cx="1371300" cy="460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300" u="none" cap="none" strike="noStrike">
                <a:solidFill>
                  <a:srgbClr val="999999"/>
                </a:solidFill>
                <a:latin typeface="Nunito"/>
                <a:ea typeface="Nunito"/>
                <a:cs typeface="Nunito"/>
                <a:sym typeface="Nunito"/>
              </a:rPr>
              <a:t>проренин</a:t>
            </a:r>
            <a:endParaRPr b="0" i="0" sz="3100" u="none" cap="none" strike="noStrike">
              <a:solidFill>
                <a:srgbClr val="999999"/>
              </a:solidFill>
              <a:latin typeface="Nunito"/>
              <a:ea typeface="Nunito"/>
              <a:cs typeface="Nunito"/>
              <a:sym typeface="Nunito"/>
            </a:endParaRPr>
          </a:p>
        </p:txBody>
      </p:sp>
      <p:sp>
        <p:nvSpPr>
          <p:cNvPr id="809" name="Google Shape;809;p81"/>
          <p:cNvSpPr/>
          <p:nvPr/>
        </p:nvSpPr>
        <p:spPr>
          <a:xfrm rot="-5115368">
            <a:off x="3707809" y="1387301"/>
            <a:ext cx="1516294" cy="1507550"/>
          </a:xfrm>
          <a:prstGeom prst="blockArc">
            <a:avLst>
              <a:gd fmla="val 14909016"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81"/>
          <p:cNvSpPr/>
          <p:nvPr/>
        </p:nvSpPr>
        <p:spPr>
          <a:xfrm rot="10800000">
            <a:off x="3490138" y="2131225"/>
            <a:ext cx="629100" cy="420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81"/>
          <p:cNvSpPr txBox="1"/>
          <p:nvPr/>
        </p:nvSpPr>
        <p:spPr>
          <a:xfrm>
            <a:off x="3115650" y="4057975"/>
            <a:ext cx="2912700" cy="101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1-8)</a:t>
            </a:r>
            <a:endParaRPr b="0" i="0" sz="1800" u="none" cap="none" strike="noStrike">
              <a:solidFill>
                <a:srgbClr val="999999"/>
              </a:solidFill>
              <a:latin typeface="Nunito"/>
              <a:ea typeface="Nunito"/>
              <a:cs typeface="Nunito"/>
              <a:sym typeface="Nunito"/>
            </a:endParaRPr>
          </a:p>
        </p:txBody>
      </p:sp>
      <p:sp>
        <p:nvSpPr>
          <p:cNvPr id="812" name="Google Shape;812;p81"/>
          <p:cNvSpPr/>
          <p:nvPr/>
        </p:nvSpPr>
        <p:spPr>
          <a:xfrm rot="6918352">
            <a:off x="535329" y="57791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81"/>
          <p:cNvSpPr/>
          <p:nvPr/>
        </p:nvSpPr>
        <p:spPr>
          <a:xfrm rot="-4937490">
            <a:off x="9906998" y="2806476"/>
            <a:ext cx="1516403" cy="1507581"/>
          </a:xfrm>
          <a:prstGeom prst="blockArc">
            <a:avLst>
              <a:gd fmla="val 10924992"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81"/>
          <p:cNvSpPr txBox="1"/>
          <p:nvPr/>
        </p:nvSpPr>
        <p:spPr>
          <a:xfrm>
            <a:off x="5279850" y="2805575"/>
            <a:ext cx="807600" cy="1704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А</a:t>
            </a:r>
            <a:endParaRPr b="0" i="0" sz="3600" u="none" cap="none" strike="noStrike">
              <a:solidFill>
                <a:srgbClr val="8E7CC3"/>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П</a:t>
            </a:r>
            <a:endParaRPr b="0" i="0" sz="3600" u="none" cap="none" strike="noStrike">
              <a:solidFill>
                <a:srgbClr val="8E7CC3"/>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Ф</a:t>
            </a:r>
            <a:endParaRPr b="0" i="0" sz="3600" u="none" cap="none" strike="noStrike">
              <a:solidFill>
                <a:srgbClr val="8E7CC3"/>
              </a:solidFill>
              <a:latin typeface="Nunito"/>
              <a:ea typeface="Nunito"/>
              <a:cs typeface="Nunito"/>
              <a:sym typeface="Nunito"/>
            </a:endParaRPr>
          </a:p>
        </p:txBody>
      </p:sp>
      <p:sp>
        <p:nvSpPr>
          <p:cNvPr id="815" name="Google Shape;815;p81"/>
          <p:cNvSpPr txBox="1"/>
          <p:nvPr/>
        </p:nvSpPr>
        <p:spPr>
          <a:xfrm>
            <a:off x="623400" y="90725"/>
            <a:ext cx="8520600" cy="828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0" i="0" lang="ru" sz="3000" u="none" cap="none" strike="noStrike">
                <a:solidFill>
                  <a:srgbClr val="999999"/>
                </a:solidFill>
                <a:latin typeface="Nunito"/>
                <a:ea typeface="Nunito"/>
                <a:cs typeface="Nunito"/>
                <a:sym typeface="Nunito"/>
              </a:rPr>
              <a:t>РААС и контр-РАС</a:t>
            </a:r>
            <a:endParaRPr b="0" i="0" sz="3000" u="none" cap="none" strike="noStrike">
              <a:solidFill>
                <a:srgbClr val="999999"/>
              </a:solidFill>
              <a:latin typeface="Nunito"/>
              <a:ea typeface="Nunito"/>
              <a:cs typeface="Nunito"/>
              <a:sym typeface="Nunito"/>
            </a:endParaRPr>
          </a:p>
        </p:txBody>
      </p:sp>
      <p:sp>
        <p:nvSpPr>
          <p:cNvPr id="816" name="Google Shape;816;p81"/>
          <p:cNvSpPr/>
          <p:nvPr/>
        </p:nvSpPr>
        <p:spPr>
          <a:xfrm flipH="1" rot="4937490">
            <a:off x="3707748" y="2904076"/>
            <a:ext cx="1516403" cy="1507581"/>
          </a:xfrm>
          <a:prstGeom prst="blockArc">
            <a:avLst>
              <a:gd fmla="val 10924992"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81"/>
          <p:cNvSpPr/>
          <p:nvPr/>
        </p:nvSpPr>
        <p:spPr>
          <a:xfrm flipH="1" rot="-6918352">
            <a:off x="4316467" y="41009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8" name="Google Shape;818;p81"/>
          <p:cNvPicPr preferRelativeResize="0"/>
          <p:nvPr/>
        </p:nvPicPr>
        <p:blipFill rotWithShape="1">
          <a:blip r:embed="rId5">
            <a:alphaModFix/>
          </a:blip>
          <a:srcRect b="0" l="0" r="0" t="0"/>
          <a:stretch/>
        </p:blipFill>
        <p:spPr>
          <a:xfrm>
            <a:off x="5856475" y="3100351"/>
            <a:ext cx="1244001" cy="919850"/>
          </a:xfrm>
          <a:prstGeom prst="rect">
            <a:avLst/>
          </a:prstGeom>
          <a:noFill/>
          <a:ln>
            <a:noFill/>
          </a:ln>
        </p:spPr>
      </p:pic>
      <p:sp>
        <p:nvSpPr>
          <p:cNvPr id="819" name="Google Shape;819;p81"/>
          <p:cNvSpPr txBox="1"/>
          <p:nvPr/>
        </p:nvSpPr>
        <p:spPr>
          <a:xfrm>
            <a:off x="7100475" y="2882225"/>
            <a:ext cx="1697400" cy="1551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700" u="none" cap="none" strike="noStrike">
                <a:solidFill>
                  <a:srgbClr val="999999"/>
                </a:solidFill>
                <a:latin typeface="Nunito"/>
                <a:ea typeface="Nunito"/>
                <a:cs typeface="Nunito"/>
                <a:sym typeface="Nunito"/>
              </a:rPr>
              <a:t>в норме </a:t>
            </a:r>
            <a:endParaRPr b="0" i="0" sz="1700" u="none" cap="none" strike="noStrike">
              <a:solidFill>
                <a:srgbClr val="99999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700" u="none" cap="none" strike="noStrike">
                <a:solidFill>
                  <a:srgbClr val="999999"/>
                </a:solidFill>
                <a:latin typeface="Nunito"/>
                <a:ea typeface="Nunito"/>
                <a:cs typeface="Nunito"/>
                <a:sym typeface="Nunito"/>
              </a:rPr>
              <a:t>90% АПФ - </a:t>
            </a:r>
            <a:endParaRPr b="0" i="0" sz="1700" u="none" cap="none" strike="noStrike">
              <a:solidFill>
                <a:srgbClr val="99999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700" u="none" cap="none" strike="noStrike">
                <a:solidFill>
                  <a:srgbClr val="999999"/>
                </a:solidFill>
                <a:latin typeface="Nunito"/>
                <a:ea typeface="Nunito"/>
                <a:cs typeface="Nunito"/>
                <a:sym typeface="Nunito"/>
              </a:rPr>
              <a:t>в капиллярах легких</a:t>
            </a:r>
            <a:endParaRPr b="0" i="0" sz="1700" u="none" cap="none" strike="noStrike">
              <a:solidFill>
                <a:srgbClr val="999999"/>
              </a:solidFill>
              <a:latin typeface="Nunito"/>
              <a:ea typeface="Nunito"/>
              <a:cs typeface="Nunito"/>
              <a:sym typeface="Nuni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82"/>
          <p:cNvPicPr preferRelativeResize="0"/>
          <p:nvPr/>
        </p:nvPicPr>
        <p:blipFill rotWithShape="1">
          <a:blip r:embed="rId3">
            <a:alphaModFix/>
          </a:blip>
          <a:srcRect b="0" l="0" r="0" t="0"/>
          <a:stretch/>
        </p:blipFill>
        <p:spPr>
          <a:xfrm>
            <a:off x="6562875" y="973900"/>
            <a:ext cx="1651713" cy="1080900"/>
          </a:xfrm>
          <a:prstGeom prst="rect">
            <a:avLst/>
          </a:prstGeom>
          <a:noFill/>
          <a:ln>
            <a:noFill/>
          </a:ln>
        </p:spPr>
      </p:pic>
      <p:pic>
        <p:nvPicPr>
          <p:cNvPr id="825" name="Google Shape;825;p82"/>
          <p:cNvPicPr preferRelativeResize="0"/>
          <p:nvPr/>
        </p:nvPicPr>
        <p:blipFill rotWithShape="1">
          <a:blip r:embed="rId4">
            <a:alphaModFix/>
          </a:blip>
          <a:srcRect b="0" l="0" r="0" t="0"/>
          <a:stretch/>
        </p:blipFill>
        <p:spPr>
          <a:xfrm>
            <a:off x="822050" y="660775"/>
            <a:ext cx="1349900" cy="1606400"/>
          </a:xfrm>
          <a:prstGeom prst="rect">
            <a:avLst/>
          </a:prstGeom>
          <a:noFill/>
          <a:ln>
            <a:noFill/>
          </a:ln>
        </p:spPr>
      </p:pic>
      <p:sp>
        <p:nvSpPr>
          <p:cNvPr id="826" name="Google Shape;826;p82"/>
          <p:cNvSpPr txBox="1"/>
          <p:nvPr/>
        </p:nvSpPr>
        <p:spPr>
          <a:xfrm>
            <a:off x="1174500" y="94575"/>
            <a:ext cx="965700" cy="1080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400" u="none" cap="none" strike="noStrike">
                <a:solidFill>
                  <a:srgbClr val="8E7CC3"/>
                </a:solidFill>
                <a:latin typeface="Nunito"/>
                <a:ea typeface="Nunito"/>
                <a:cs typeface="Nunito"/>
                <a:sym typeface="Nunito"/>
              </a:rPr>
              <a:t>ЮГА</a:t>
            </a:r>
            <a:endParaRPr b="0" i="0" sz="2400" u="none" cap="none" strike="noStrike">
              <a:solidFill>
                <a:srgbClr val="8E7CC3"/>
              </a:solidFill>
              <a:latin typeface="Nunito"/>
              <a:ea typeface="Nunito"/>
              <a:cs typeface="Nunito"/>
              <a:sym typeface="Nunito"/>
            </a:endParaRPr>
          </a:p>
        </p:txBody>
      </p:sp>
      <p:sp>
        <p:nvSpPr>
          <p:cNvPr id="827" name="Google Shape;827;p82"/>
          <p:cNvSpPr/>
          <p:nvPr/>
        </p:nvSpPr>
        <p:spPr>
          <a:xfrm>
            <a:off x="2156975" y="1244325"/>
            <a:ext cx="278100" cy="3834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82"/>
          <p:cNvSpPr txBox="1"/>
          <p:nvPr/>
        </p:nvSpPr>
        <p:spPr>
          <a:xfrm>
            <a:off x="2395525" y="1044775"/>
            <a:ext cx="18894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ренин</a:t>
            </a:r>
            <a:endParaRPr b="0" i="0" sz="3600" u="none" cap="none" strike="noStrike">
              <a:solidFill>
                <a:srgbClr val="8E7CC3"/>
              </a:solidFill>
              <a:latin typeface="Nunito"/>
              <a:ea typeface="Nunito"/>
              <a:cs typeface="Nunito"/>
              <a:sym typeface="Nunito"/>
            </a:endParaRPr>
          </a:p>
        </p:txBody>
      </p:sp>
      <p:sp>
        <p:nvSpPr>
          <p:cNvPr id="829" name="Google Shape;829;p82"/>
          <p:cNvSpPr txBox="1"/>
          <p:nvPr/>
        </p:nvSpPr>
        <p:spPr>
          <a:xfrm>
            <a:off x="4425225" y="1088175"/>
            <a:ext cx="20328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700" u="none" cap="none" strike="noStrike">
                <a:solidFill>
                  <a:srgbClr val="999999"/>
                </a:solidFill>
                <a:latin typeface="Nunito"/>
                <a:ea typeface="Nunito"/>
                <a:cs typeface="Nunito"/>
                <a:sym typeface="Nunito"/>
              </a:rPr>
              <a:t>ангиотензиноген</a:t>
            </a:r>
            <a:endParaRPr b="0" i="0" sz="1700" u="none" cap="none" strike="noStrike">
              <a:solidFill>
                <a:srgbClr val="999999"/>
              </a:solidFill>
              <a:latin typeface="Nunito"/>
              <a:ea typeface="Nunito"/>
              <a:cs typeface="Nunito"/>
              <a:sym typeface="Nunito"/>
            </a:endParaRPr>
          </a:p>
        </p:txBody>
      </p:sp>
      <p:sp>
        <p:nvSpPr>
          <p:cNvPr id="830" name="Google Shape;830;p82"/>
          <p:cNvSpPr/>
          <p:nvPr/>
        </p:nvSpPr>
        <p:spPr>
          <a:xfrm rot="-10796579">
            <a:off x="6327726" y="1323420"/>
            <a:ext cx="301500" cy="2811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2"/>
          <p:cNvSpPr txBox="1"/>
          <p:nvPr/>
        </p:nvSpPr>
        <p:spPr>
          <a:xfrm>
            <a:off x="3174550" y="2707963"/>
            <a:ext cx="29127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1-10)</a:t>
            </a:r>
            <a:endParaRPr b="0" i="0" sz="1800" u="none" cap="none" strike="noStrike">
              <a:solidFill>
                <a:srgbClr val="999999"/>
              </a:solidFill>
              <a:latin typeface="Nunito"/>
              <a:ea typeface="Nunito"/>
              <a:cs typeface="Nunito"/>
              <a:sym typeface="Nunito"/>
            </a:endParaRPr>
          </a:p>
        </p:txBody>
      </p:sp>
      <p:sp>
        <p:nvSpPr>
          <p:cNvPr id="832" name="Google Shape;832;p82"/>
          <p:cNvSpPr txBox="1"/>
          <p:nvPr/>
        </p:nvSpPr>
        <p:spPr>
          <a:xfrm>
            <a:off x="2413225" y="917975"/>
            <a:ext cx="1371300" cy="460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300" u="none" cap="none" strike="noStrike">
                <a:solidFill>
                  <a:srgbClr val="999999"/>
                </a:solidFill>
                <a:latin typeface="Nunito"/>
                <a:ea typeface="Nunito"/>
                <a:cs typeface="Nunito"/>
                <a:sym typeface="Nunito"/>
              </a:rPr>
              <a:t>проренин</a:t>
            </a:r>
            <a:endParaRPr b="0" i="0" sz="3100" u="none" cap="none" strike="noStrike">
              <a:solidFill>
                <a:srgbClr val="999999"/>
              </a:solidFill>
              <a:latin typeface="Nunito"/>
              <a:ea typeface="Nunito"/>
              <a:cs typeface="Nunito"/>
              <a:sym typeface="Nunito"/>
            </a:endParaRPr>
          </a:p>
        </p:txBody>
      </p:sp>
      <p:sp>
        <p:nvSpPr>
          <p:cNvPr id="833" name="Google Shape;833;p82"/>
          <p:cNvSpPr/>
          <p:nvPr/>
        </p:nvSpPr>
        <p:spPr>
          <a:xfrm rot="-5115368">
            <a:off x="3707809" y="1387301"/>
            <a:ext cx="1516294" cy="1507550"/>
          </a:xfrm>
          <a:prstGeom prst="blockArc">
            <a:avLst>
              <a:gd fmla="val 14909016"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82"/>
          <p:cNvSpPr/>
          <p:nvPr/>
        </p:nvSpPr>
        <p:spPr>
          <a:xfrm rot="10800000">
            <a:off x="3490138" y="2131225"/>
            <a:ext cx="629100" cy="420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82"/>
          <p:cNvSpPr txBox="1"/>
          <p:nvPr/>
        </p:nvSpPr>
        <p:spPr>
          <a:xfrm>
            <a:off x="3115650" y="4057975"/>
            <a:ext cx="2912700" cy="101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1-8)</a:t>
            </a:r>
            <a:endParaRPr b="0" i="0" sz="1800" u="none" cap="none" strike="noStrike">
              <a:solidFill>
                <a:srgbClr val="999999"/>
              </a:solidFill>
              <a:latin typeface="Nunito"/>
              <a:ea typeface="Nunito"/>
              <a:cs typeface="Nunito"/>
              <a:sym typeface="Nunito"/>
            </a:endParaRPr>
          </a:p>
        </p:txBody>
      </p:sp>
      <p:sp>
        <p:nvSpPr>
          <p:cNvPr id="836" name="Google Shape;836;p82"/>
          <p:cNvSpPr/>
          <p:nvPr/>
        </p:nvSpPr>
        <p:spPr>
          <a:xfrm rot="6918352">
            <a:off x="535329" y="57791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82"/>
          <p:cNvSpPr txBox="1"/>
          <p:nvPr/>
        </p:nvSpPr>
        <p:spPr>
          <a:xfrm>
            <a:off x="5279850" y="2805575"/>
            <a:ext cx="807600" cy="1704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А</a:t>
            </a:r>
            <a:endParaRPr b="0" i="0" sz="3600" u="none" cap="none" strike="noStrike">
              <a:solidFill>
                <a:srgbClr val="8E7CC3"/>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П</a:t>
            </a:r>
            <a:endParaRPr b="0" i="0" sz="3600" u="none" cap="none" strike="noStrike">
              <a:solidFill>
                <a:srgbClr val="8E7CC3"/>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Ф</a:t>
            </a:r>
            <a:endParaRPr b="0" i="0" sz="3600" u="none" cap="none" strike="noStrike">
              <a:solidFill>
                <a:srgbClr val="8E7CC3"/>
              </a:solidFill>
              <a:latin typeface="Nunito"/>
              <a:ea typeface="Nunito"/>
              <a:cs typeface="Nunito"/>
              <a:sym typeface="Nunito"/>
            </a:endParaRPr>
          </a:p>
        </p:txBody>
      </p:sp>
      <p:sp>
        <p:nvSpPr>
          <p:cNvPr id="838" name="Google Shape;838;p82"/>
          <p:cNvSpPr txBox="1"/>
          <p:nvPr/>
        </p:nvSpPr>
        <p:spPr>
          <a:xfrm>
            <a:off x="623400" y="90725"/>
            <a:ext cx="8520600" cy="828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0" i="0" lang="ru" sz="3000" u="none" cap="none" strike="noStrike">
                <a:solidFill>
                  <a:srgbClr val="999999"/>
                </a:solidFill>
                <a:latin typeface="Nunito"/>
                <a:ea typeface="Nunito"/>
                <a:cs typeface="Nunito"/>
                <a:sym typeface="Nunito"/>
              </a:rPr>
              <a:t>РААС и контр-РАС</a:t>
            </a:r>
            <a:endParaRPr b="0" i="0" sz="3000" u="none" cap="none" strike="noStrike">
              <a:solidFill>
                <a:srgbClr val="999999"/>
              </a:solidFill>
              <a:latin typeface="Nunito"/>
              <a:ea typeface="Nunito"/>
              <a:cs typeface="Nunito"/>
              <a:sym typeface="Nunito"/>
            </a:endParaRPr>
          </a:p>
        </p:txBody>
      </p:sp>
      <p:sp>
        <p:nvSpPr>
          <p:cNvPr id="839" name="Google Shape;839;p82"/>
          <p:cNvSpPr/>
          <p:nvPr/>
        </p:nvSpPr>
        <p:spPr>
          <a:xfrm flipH="1" rot="4937490">
            <a:off x="3707748" y="2904076"/>
            <a:ext cx="1516403" cy="1507581"/>
          </a:xfrm>
          <a:prstGeom prst="blockArc">
            <a:avLst>
              <a:gd fmla="val 10924992"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82"/>
          <p:cNvSpPr/>
          <p:nvPr/>
        </p:nvSpPr>
        <p:spPr>
          <a:xfrm flipH="1" rot="-6918352">
            <a:off x="4316467" y="41009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82"/>
          <p:cNvSpPr txBox="1"/>
          <p:nvPr/>
        </p:nvSpPr>
        <p:spPr>
          <a:xfrm>
            <a:off x="6028350" y="2552125"/>
            <a:ext cx="2256900" cy="2022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000" u="none" cap="none" strike="noStrike">
                <a:solidFill>
                  <a:srgbClr val="999999"/>
                </a:solidFill>
                <a:latin typeface="Nunito"/>
                <a:ea typeface="Nunito"/>
                <a:cs typeface="Nunito"/>
                <a:sym typeface="Nunito"/>
              </a:rPr>
              <a:t>при патологии активируются </a:t>
            </a:r>
            <a:r>
              <a:rPr b="1" i="0" lang="ru" sz="2000" u="none" cap="none" strike="noStrike">
                <a:solidFill>
                  <a:srgbClr val="EA6389"/>
                </a:solidFill>
                <a:latin typeface="Nunito"/>
                <a:ea typeface="Nunito"/>
                <a:cs typeface="Nunito"/>
                <a:sym typeface="Nunito"/>
              </a:rPr>
              <a:t>локальные РАС </a:t>
            </a:r>
            <a:endParaRPr b="1" i="0" sz="2000" u="none" cap="none" strike="noStrike">
              <a:solidFill>
                <a:srgbClr val="EA6389"/>
              </a:solidFill>
              <a:latin typeface="Nunito"/>
              <a:ea typeface="Nunito"/>
              <a:cs typeface="Nunito"/>
              <a:sym typeface="Nuni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83"/>
          <p:cNvPicPr preferRelativeResize="0"/>
          <p:nvPr/>
        </p:nvPicPr>
        <p:blipFill rotWithShape="1">
          <a:blip r:embed="rId3">
            <a:alphaModFix/>
          </a:blip>
          <a:srcRect b="0" l="0" r="0" t="0"/>
          <a:stretch/>
        </p:blipFill>
        <p:spPr>
          <a:xfrm>
            <a:off x="6562875" y="973900"/>
            <a:ext cx="1651713" cy="1080900"/>
          </a:xfrm>
          <a:prstGeom prst="rect">
            <a:avLst/>
          </a:prstGeom>
          <a:noFill/>
          <a:ln>
            <a:noFill/>
          </a:ln>
        </p:spPr>
      </p:pic>
      <p:pic>
        <p:nvPicPr>
          <p:cNvPr id="847" name="Google Shape;847;p83"/>
          <p:cNvPicPr preferRelativeResize="0"/>
          <p:nvPr/>
        </p:nvPicPr>
        <p:blipFill rotWithShape="1">
          <a:blip r:embed="rId4">
            <a:alphaModFix/>
          </a:blip>
          <a:srcRect b="0" l="0" r="0" t="0"/>
          <a:stretch/>
        </p:blipFill>
        <p:spPr>
          <a:xfrm>
            <a:off x="822050" y="660775"/>
            <a:ext cx="1349900" cy="1606400"/>
          </a:xfrm>
          <a:prstGeom prst="rect">
            <a:avLst/>
          </a:prstGeom>
          <a:noFill/>
          <a:ln>
            <a:noFill/>
          </a:ln>
        </p:spPr>
      </p:pic>
      <p:sp>
        <p:nvSpPr>
          <p:cNvPr id="848" name="Google Shape;848;p83"/>
          <p:cNvSpPr txBox="1"/>
          <p:nvPr/>
        </p:nvSpPr>
        <p:spPr>
          <a:xfrm>
            <a:off x="1174500" y="94575"/>
            <a:ext cx="965700" cy="1080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400" u="none" cap="none" strike="noStrike">
                <a:solidFill>
                  <a:srgbClr val="8E7CC3"/>
                </a:solidFill>
                <a:latin typeface="Nunito"/>
                <a:ea typeface="Nunito"/>
                <a:cs typeface="Nunito"/>
                <a:sym typeface="Nunito"/>
              </a:rPr>
              <a:t>ЮГА</a:t>
            </a:r>
            <a:endParaRPr b="0" i="0" sz="2400" u="none" cap="none" strike="noStrike">
              <a:solidFill>
                <a:srgbClr val="8E7CC3"/>
              </a:solidFill>
              <a:latin typeface="Nunito"/>
              <a:ea typeface="Nunito"/>
              <a:cs typeface="Nunito"/>
              <a:sym typeface="Nunito"/>
            </a:endParaRPr>
          </a:p>
        </p:txBody>
      </p:sp>
      <p:sp>
        <p:nvSpPr>
          <p:cNvPr id="849" name="Google Shape;849;p83"/>
          <p:cNvSpPr/>
          <p:nvPr/>
        </p:nvSpPr>
        <p:spPr>
          <a:xfrm>
            <a:off x="2156975" y="1244325"/>
            <a:ext cx="278100" cy="3834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83"/>
          <p:cNvSpPr txBox="1"/>
          <p:nvPr/>
        </p:nvSpPr>
        <p:spPr>
          <a:xfrm>
            <a:off x="2395525" y="1044775"/>
            <a:ext cx="18894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ренин</a:t>
            </a:r>
            <a:endParaRPr b="0" i="0" sz="3600" u="none" cap="none" strike="noStrike">
              <a:solidFill>
                <a:srgbClr val="8E7CC3"/>
              </a:solidFill>
              <a:latin typeface="Nunito"/>
              <a:ea typeface="Nunito"/>
              <a:cs typeface="Nunito"/>
              <a:sym typeface="Nunito"/>
            </a:endParaRPr>
          </a:p>
        </p:txBody>
      </p:sp>
      <p:sp>
        <p:nvSpPr>
          <p:cNvPr id="851" name="Google Shape;851;p83"/>
          <p:cNvSpPr txBox="1"/>
          <p:nvPr/>
        </p:nvSpPr>
        <p:spPr>
          <a:xfrm>
            <a:off x="4425225" y="1088175"/>
            <a:ext cx="20328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700" u="none" cap="none" strike="noStrike">
                <a:solidFill>
                  <a:srgbClr val="999999"/>
                </a:solidFill>
                <a:latin typeface="Nunito"/>
                <a:ea typeface="Nunito"/>
                <a:cs typeface="Nunito"/>
                <a:sym typeface="Nunito"/>
              </a:rPr>
              <a:t>ангиотензиноген</a:t>
            </a:r>
            <a:endParaRPr b="0" i="0" sz="1700" u="none" cap="none" strike="noStrike">
              <a:solidFill>
                <a:srgbClr val="999999"/>
              </a:solidFill>
              <a:latin typeface="Nunito"/>
              <a:ea typeface="Nunito"/>
              <a:cs typeface="Nunito"/>
              <a:sym typeface="Nunito"/>
            </a:endParaRPr>
          </a:p>
        </p:txBody>
      </p:sp>
      <p:sp>
        <p:nvSpPr>
          <p:cNvPr id="852" name="Google Shape;852;p83"/>
          <p:cNvSpPr/>
          <p:nvPr/>
        </p:nvSpPr>
        <p:spPr>
          <a:xfrm rot="-10796579">
            <a:off x="6327726" y="1323420"/>
            <a:ext cx="301500" cy="2811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83"/>
          <p:cNvSpPr txBox="1"/>
          <p:nvPr/>
        </p:nvSpPr>
        <p:spPr>
          <a:xfrm>
            <a:off x="3174550" y="2707963"/>
            <a:ext cx="29127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1-10)</a:t>
            </a:r>
            <a:endParaRPr b="0" i="0" sz="1800" u="none" cap="none" strike="noStrike">
              <a:solidFill>
                <a:srgbClr val="999999"/>
              </a:solidFill>
              <a:latin typeface="Nunito"/>
              <a:ea typeface="Nunito"/>
              <a:cs typeface="Nunito"/>
              <a:sym typeface="Nunito"/>
            </a:endParaRPr>
          </a:p>
        </p:txBody>
      </p:sp>
      <p:sp>
        <p:nvSpPr>
          <p:cNvPr id="854" name="Google Shape;854;p83"/>
          <p:cNvSpPr txBox="1"/>
          <p:nvPr/>
        </p:nvSpPr>
        <p:spPr>
          <a:xfrm>
            <a:off x="2413225" y="917975"/>
            <a:ext cx="1371300" cy="460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300" u="none" cap="none" strike="noStrike">
                <a:solidFill>
                  <a:srgbClr val="999999"/>
                </a:solidFill>
                <a:latin typeface="Nunito"/>
                <a:ea typeface="Nunito"/>
                <a:cs typeface="Nunito"/>
                <a:sym typeface="Nunito"/>
              </a:rPr>
              <a:t>проренин</a:t>
            </a:r>
            <a:endParaRPr b="0" i="0" sz="3100" u="none" cap="none" strike="noStrike">
              <a:solidFill>
                <a:srgbClr val="999999"/>
              </a:solidFill>
              <a:latin typeface="Nunito"/>
              <a:ea typeface="Nunito"/>
              <a:cs typeface="Nunito"/>
              <a:sym typeface="Nunito"/>
            </a:endParaRPr>
          </a:p>
        </p:txBody>
      </p:sp>
      <p:sp>
        <p:nvSpPr>
          <p:cNvPr id="855" name="Google Shape;855;p83"/>
          <p:cNvSpPr/>
          <p:nvPr/>
        </p:nvSpPr>
        <p:spPr>
          <a:xfrm rot="-5115368">
            <a:off x="3707809" y="1387301"/>
            <a:ext cx="1516294" cy="1507550"/>
          </a:xfrm>
          <a:prstGeom prst="blockArc">
            <a:avLst>
              <a:gd fmla="val 14909016"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83"/>
          <p:cNvSpPr/>
          <p:nvPr/>
        </p:nvSpPr>
        <p:spPr>
          <a:xfrm rot="10800000">
            <a:off x="3490138" y="2131225"/>
            <a:ext cx="629100" cy="420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83"/>
          <p:cNvSpPr txBox="1"/>
          <p:nvPr/>
        </p:nvSpPr>
        <p:spPr>
          <a:xfrm>
            <a:off x="3115650" y="4057975"/>
            <a:ext cx="2912700" cy="101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1-8)</a:t>
            </a:r>
            <a:endParaRPr b="0" i="0" sz="1800" u="none" cap="none" strike="noStrike">
              <a:solidFill>
                <a:srgbClr val="999999"/>
              </a:solidFill>
              <a:latin typeface="Nunito"/>
              <a:ea typeface="Nunito"/>
              <a:cs typeface="Nunito"/>
              <a:sym typeface="Nunito"/>
            </a:endParaRPr>
          </a:p>
        </p:txBody>
      </p:sp>
      <p:sp>
        <p:nvSpPr>
          <p:cNvPr id="858" name="Google Shape;858;p83"/>
          <p:cNvSpPr/>
          <p:nvPr/>
        </p:nvSpPr>
        <p:spPr>
          <a:xfrm rot="6918352">
            <a:off x="535329" y="57791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83"/>
          <p:cNvSpPr/>
          <p:nvPr/>
        </p:nvSpPr>
        <p:spPr>
          <a:xfrm rot="-4937490">
            <a:off x="9906998" y="2806476"/>
            <a:ext cx="1516403" cy="1507581"/>
          </a:xfrm>
          <a:prstGeom prst="blockArc">
            <a:avLst>
              <a:gd fmla="val 10924992"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83"/>
          <p:cNvSpPr txBox="1"/>
          <p:nvPr/>
        </p:nvSpPr>
        <p:spPr>
          <a:xfrm>
            <a:off x="35725" y="3111275"/>
            <a:ext cx="2376900" cy="10101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7200"/>
              <a:buFont typeface="Arial"/>
              <a:buNone/>
            </a:pPr>
            <a:r>
              <a:rPr b="0" i="0" lang="ru" sz="2000" u="none" cap="none" strike="noStrike">
                <a:solidFill>
                  <a:srgbClr val="8E7CC3"/>
                </a:solidFill>
                <a:latin typeface="Nunito"/>
                <a:ea typeface="Nunito"/>
                <a:cs typeface="Nunito"/>
                <a:sym typeface="Nunito"/>
              </a:rPr>
              <a:t>тканевые </a:t>
            </a:r>
            <a:r>
              <a:rPr b="0" i="0" lang="ru" sz="1800" u="none" cap="none" strike="noStrike">
                <a:solidFill>
                  <a:srgbClr val="8E7CC3"/>
                </a:solidFill>
                <a:latin typeface="Nunito"/>
                <a:ea typeface="Nunito"/>
                <a:cs typeface="Nunito"/>
                <a:sym typeface="Nunito"/>
              </a:rPr>
              <a:t>химазы</a:t>
            </a:r>
            <a:endParaRPr b="0" i="0" sz="1800" u="none" cap="none" strike="noStrike">
              <a:solidFill>
                <a:srgbClr val="8E7CC3"/>
              </a:solidFill>
              <a:latin typeface="Nunito"/>
              <a:ea typeface="Nunito"/>
              <a:cs typeface="Nunito"/>
              <a:sym typeface="Nunito"/>
            </a:endParaRPr>
          </a:p>
          <a:p>
            <a:pPr indent="0" lvl="0" marL="0" marR="0" rtl="0" algn="r">
              <a:lnSpc>
                <a:spcPct val="115000"/>
              </a:lnSpc>
              <a:spcBef>
                <a:spcPts val="0"/>
              </a:spcBef>
              <a:spcAft>
                <a:spcPts val="0"/>
              </a:spcAft>
              <a:buClr>
                <a:srgbClr val="000000"/>
              </a:buClr>
              <a:buSzPts val="7200"/>
              <a:buFont typeface="Arial"/>
              <a:buNone/>
            </a:pPr>
            <a:r>
              <a:rPr b="0" i="0" lang="ru" sz="1800" u="none" cap="none" strike="noStrike">
                <a:solidFill>
                  <a:srgbClr val="8E7CC3"/>
                </a:solidFill>
                <a:latin typeface="Nunito"/>
                <a:ea typeface="Nunito"/>
                <a:cs typeface="Nunito"/>
                <a:sym typeface="Nunito"/>
              </a:rPr>
              <a:t>катепсин G</a:t>
            </a:r>
            <a:endParaRPr b="0" i="0" sz="1800" u="none" cap="none" strike="noStrike">
              <a:solidFill>
                <a:srgbClr val="8E7CC3"/>
              </a:solidFill>
              <a:latin typeface="Nunito"/>
              <a:ea typeface="Nunito"/>
              <a:cs typeface="Nunito"/>
              <a:sym typeface="Nunito"/>
            </a:endParaRPr>
          </a:p>
        </p:txBody>
      </p:sp>
      <p:sp>
        <p:nvSpPr>
          <p:cNvPr id="861" name="Google Shape;861;p83"/>
          <p:cNvSpPr txBox="1"/>
          <p:nvPr/>
        </p:nvSpPr>
        <p:spPr>
          <a:xfrm>
            <a:off x="623400" y="90725"/>
            <a:ext cx="8520600" cy="828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0" i="0" lang="ru" sz="3000" u="none" cap="none" strike="noStrike">
                <a:solidFill>
                  <a:srgbClr val="999999"/>
                </a:solidFill>
                <a:latin typeface="Nunito"/>
                <a:ea typeface="Nunito"/>
                <a:cs typeface="Nunito"/>
                <a:sym typeface="Nunito"/>
              </a:rPr>
              <a:t>РААС и контр-РАС</a:t>
            </a:r>
            <a:endParaRPr b="0" i="0" sz="3000" u="none" cap="none" strike="noStrike">
              <a:solidFill>
                <a:srgbClr val="999999"/>
              </a:solidFill>
              <a:latin typeface="Nunito"/>
              <a:ea typeface="Nunito"/>
              <a:cs typeface="Nunito"/>
              <a:sym typeface="Nunito"/>
            </a:endParaRPr>
          </a:p>
        </p:txBody>
      </p:sp>
      <p:sp>
        <p:nvSpPr>
          <p:cNvPr id="862" name="Google Shape;862;p83"/>
          <p:cNvSpPr/>
          <p:nvPr/>
        </p:nvSpPr>
        <p:spPr>
          <a:xfrm rot="-4937490">
            <a:off x="2375048" y="2904076"/>
            <a:ext cx="1516403" cy="1507581"/>
          </a:xfrm>
          <a:prstGeom prst="blockArc">
            <a:avLst>
              <a:gd fmla="val 10924992"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83"/>
          <p:cNvSpPr/>
          <p:nvPr/>
        </p:nvSpPr>
        <p:spPr>
          <a:xfrm rot="6918352">
            <a:off x="2692117" y="41264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0"/>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208" name="Google Shape;208;p30"/>
          <p:cNvSpPr txBox="1"/>
          <p:nvPr>
            <p:ph type="ctrTitle"/>
          </p:nvPr>
        </p:nvSpPr>
        <p:spPr>
          <a:xfrm>
            <a:off x="3016900" y="147195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ЧСС </a:t>
            </a:r>
            <a:endParaRPr sz="4600">
              <a:latin typeface="Nunito"/>
              <a:ea typeface="Nunito"/>
              <a:cs typeface="Nunito"/>
              <a:sym typeface="Nunito"/>
            </a:endParaRPr>
          </a:p>
          <a:p>
            <a:pPr indent="0" lvl="0" marL="0" rtl="0" algn="ctr">
              <a:lnSpc>
                <a:spcPct val="100000"/>
              </a:lnSpc>
              <a:spcBef>
                <a:spcPts val="0"/>
              </a:spcBef>
              <a:spcAft>
                <a:spcPts val="0"/>
              </a:spcAft>
              <a:buSzPts val="5200"/>
              <a:buNone/>
            </a:pPr>
            <a:r>
              <a:t/>
            </a:r>
            <a:endParaRPr sz="4600">
              <a:latin typeface="Nunito"/>
              <a:ea typeface="Nunito"/>
              <a:cs typeface="Nunito"/>
              <a:sym typeface="Nuni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84"/>
          <p:cNvPicPr preferRelativeResize="0"/>
          <p:nvPr/>
        </p:nvPicPr>
        <p:blipFill rotWithShape="1">
          <a:blip r:embed="rId3">
            <a:alphaModFix/>
          </a:blip>
          <a:srcRect b="0" l="0" r="0" t="0"/>
          <a:stretch/>
        </p:blipFill>
        <p:spPr>
          <a:xfrm>
            <a:off x="6562875" y="973900"/>
            <a:ext cx="1651713" cy="1080900"/>
          </a:xfrm>
          <a:prstGeom prst="rect">
            <a:avLst/>
          </a:prstGeom>
          <a:noFill/>
          <a:ln>
            <a:noFill/>
          </a:ln>
        </p:spPr>
      </p:pic>
      <p:pic>
        <p:nvPicPr>
          <p:cNvPr id="869" name="Google Shape;869;p84"/>
          <p:cNvPicPr preferRelativeResize="0"/>
          <p:nvPr/>
        </p:nvPicPr>
        <p:blipFill rotWithShape="1">
          <a:blip r:embed="rId4">
            <a:alphaModFix/>
          </a:blip>
          <a:srcRect b="0" l="0" r="0" t="0"/>
          <a:stretch/>
        </p:blipFill>
        <p:spPr>
          <a:xfrm>
            <a:off x="822050" y="660775"/>
            <a:ext cx="1349900" cy="1606400"/>
          </a:xfrm>
          <a:prstGeom prst="rect">
            <a:avLst/>
          </a:prstGeom>
          <a:noFill/>
          <a:ln>
            <a:noFill/>
          </a:ln>
        </p:spPr>
      </p:pic>
      <p:sp>
        <p:nvSpPr>
          <p:cNvPr id="870" name="Google Shape;870;p84"/>
          <p:cNvSpPr txBox="1"/>
          <p:nvPr/>
        </p:nvSpPr>
        <p:spPr>
          <a:xfrm>
            <a:off x="1174500" y="94575"/>
            <a:ext cx="965700" cy="1080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400" u="none" cap="none" strike="noStrike">
                <a:solidFill>
                  <a:srgbClr val="8E7CC3"/>
                </a:solidFill>
                <a:latin typeface="Nunito"/>
                <a:ea typeface="Nunito"/>
                <a:cs typeface="Nunito"/>
                <a:sym typeface="Nunito"/>
              </a:rPr>
              <a:t>ЮГА</a:t>
            </a:r>
            <a:endParaRPr b="0" i="0" sz="2400" u="none" cap="none" strike="noStrike">
              <a:solidFill>
                <a:srgbClr val="8E7CC3"/>
              </a:solidFill>
              <a:latin typeface="Nunito"/>
              <a:ea typeface="Nunito"/>
              <a:cs typeface="Nunito"/>
              <a:sym typeface="Nunito"/>
            </a:endParaRPr>
          </a:p>
        </p:txBody>
      </p:sp>
      <p:sp>
        <p:nvSpPr>
          <p:cNvPr id="871" name="Google Shape;871;p84"/>
          <p:cNvSpPr/>
          <p:nvPr/>
        </p:nvSpPr>
        <p:spPr>
          <a:xfrm>
            <a:off x="2156975" y="1244325"/>
            <a:ext cx="278100" cy="3834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84"/>
          <p:cNvSpPr txBox="1"/>
          <p:nvPr/>
        </p:nvSpPr>
        <p:spPr>
          <a:xfrm>
            <a:off x="2395525" y="1044775"/>
            <a:ext cx="18894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8E7CC3"/>
                </a:solidFill>
                <a:latin typeface="Nunito"/>
                <a:ea typeface="Nunito"/>
                <a:cs typeface="Nunito"/>
                <a:sym typeface="Nunito"/>
              </a:rPr>
              <a:t>ренин</a:t>
            </a:r>
            <a:endParaRPr b="0" i="0" sz="3600" u="none" cap="none" strike="noStrike">
              <a:solidFill>
                <a:srgbClr val="8E7CC3"/>
              </a:solidFill>
              <a:latin typeface="Nunito"/>
              <a:ea typeface="Nunito"/>
              <a:cs typeface="Nunito"/>
              <a:sym typeface="Nunito"/>
            </a:endParaRPr>
          </a:p>
        </p:txBody>
      </p:sp>
      <p:sp>
        <p:nvSpPr>
          <p:cNvPr id="873" name="Google Shape;873;p84"/>
          <p:cNvSpPr txBox="1"/>
          <p:nvPr/>
        </p:nvSpPr>
        <p:spPr>
          <a:xfrm>
            <a:off x="4425225" y="1088175"/>
            <a:ext cx="20328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700" u="none" cap="none" strike="noStrike">
                <a:solidFill>
                  <a:srgbClr val="999999"/>
                </a:solidFill>
                <a:latin typeface="Nunito"/>
                <a:ea typeface="Nunito"/>
                <a:cs typeface="Nunito"/>
                <a:sym typeface="Nunito"/>
              </a:rPr>
              <a:t>ангиотензиноген</a:t>
            </a:r>
            <a:endParaRPr b="0" i="0" sz="1700" u="none" cap="none" strike="noStrike">
              <a:solidFill>
                <a:srgbClr val="999999"/>
              </a:solidFill>
              <a:latin typeface="Nunito"/>
              <a:ea typeface="Nunito"/>
              <a:cs typeface="Nunito"/>
              <a:sym typeface="Nunito"/>
            </a:endParaRPr>
          </a:p>
        </p:txBody>
      </p:sp>
      <p:sp>
        <p:nvSpPr>
          <p:cNvPr id="874" name="Google Shape;874;p84"/>
          <p:cNvSpPr/>
          <p:nvPr/>
        </p:nvSpPr>
        <p:spPr>
          <a:xfrm rot="-10796579">
            <a:off x="6327726" y="1323420"/>
            <a:ext cx="301500" cy="2811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84"/>
          <p:cNvSpPr txBox="1"/>
          <p:nvPr/>
        </p:nvSpPr>
        <p:spPr>
          <a:xfrm>
            <a:off x="3174550" y="2707963"/>
            <a:ext cx="29127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1-10)</a:t>
            </a:r>
            <a:endParaRPr b="0" i="0" sz="1800" u="none" cap="none" strike="noStrike">
              <a:solidFill>
                <a:srgbClr val="999999"/>
              </a:solidFill>
              <a:latin typeface="Nunito"/>
              <a:ea typeface="Nunito"/>
              <a:cs typeface="Nunito"/>
              <a:sym typeface="Nunito"/>
            </a:endParaRPr>
          </a:p>
        </p:txBody>
      </p:sp>
      <p:sp>
        <p:nvSpPr>
          <p:cNvPr id="876" name="Google Shape;876;p84"/>
          <p:cNvSpPr txBox="1"/>
          <p:nvPr/>
        </p:nvSpPr>
        <p:spPr>
          <a:xfrm>
            <a:off x="2413225" y="917975"/>
            <a:ext cx="1371300" cy="460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300" u="none" cap="none" strike="noStrike">
                <a:solidFill>
                  <a:srgbClr val="999999"/>
                </a:solidFill>
                <a:latin typeface="Nunito"/>
                <a:ea typeface="Nunito"/>
                <a:cs typeface="Nunito"/>
                <a:sym typeface="Nunito"/>
              </a:rPr>
              <a:t>проренин</a:t>
            </a:r>
            <a:endParaRPr b="0" i="0" sz="3100" u="none" cap="none" strike="noStrike">
              <a:solidFill>
                <a:srgbClr val="999999"/>
              </a:solidFill>
              <a:latin typeface="Nunito"/>
              <a:ea typeface="Nunito"/>
              <a:cs typeface="Nunito"/>
              <a:sym typeface="Nunito"/>
            </a:endParaRPr>
          </a:p>
        </p:txBody>
      </p:sp>
      <p:sp>
        <p:nvSpPr>
          <p:cNvPr id="877" name="Google Shape;877;p84"/>
          <p:cNvSpPr/>
          <p:nvPr/>
        </p:nvSpPr>
        <p:spPr>
          <a:xfrm rot="-5115368">
            <a:off x="3707809" y="1387301"/>
            <a:ext cx="1516294" cy="1507550"/>
          </a:xfrm>
          <a:prstGeom prst="blockArc">
            <a:avLst>
              <a:gd fmla="val 14909016"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84"/>
          <p:cNvSpPr/>
          <p:nvPr/>
        </p:nvSpPr>
        <p:spPr>
          <a:xfrm rot="10800000">
            <a:off x="3490138" y="2131225"/>
            <a:ext cx="629100" cy="420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84"/>
          <p:cNvSpPr txBox="1"/>
          <p:nvPr/>
        </p:nvSpPr>
        <p:spPr>
          <a:xfrm>
            <a:off x="3115650" y="4057975"/>
            <a:ext cx="2912700" cy="101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II </a:t>
            </a:r>
            <a:endParaRPr b="0" i="0" sz="43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999999"/>
                </a:solidFill>
                <a:latin typeface="Nunito"/>
                <a:ea typeface="Nunito"/>
                <a:cs typeface="Nunito"/>
                <a:sym typeface="Nunito"/>
              </a:rPr>
              <a:t>(АТ 1-8)</a:t>
            </a:r>
            <a:endParaRPr b="0" i="0" sz="1800" u="none" cap="none" strike="noStrike">
              <a:solidFill>
                <a:srgbClr val="999999"/>
              </a:solidFill>
              <a:latin typeface="Nunito"/>
              <a:ea typeface="Nunito"/>
              <a:cs typeface="Nunito"/>
              <a:sym typeface="Nunito"/>
            </a:endParaRPr>
          </a:p>
        </p:txBody>
      </p:sp>
      <p:sp>
        <p:nvSpPr>
          <p:cNvPr id="880" name="Google Shape;880;p84"/>
          <p:cNvSpPr/>
          <p:nvPr/>
        </p:nvSpPr>
        <p:spPr>
          <a:xfrm rot="6918352">
            <a:off x="535329" y="57791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84"/>
          <p:cNvSpPr/>
          <p:nvPr/>
        </p:nvSpPr>
        <p:spPr>
          <a:xfrm rot="-4937490">
            <a:off x="9906998" y="2806476"/>
            <a:ext cx="1516403" cy="1507581"/>
          </a:xfrm>
          <a:prstGeom prst="blockArc">
            <a:avLst>
              <a:gd fmla="val 10924992" name="adj1"/>
              <a:gd fmla="val 21426737" name="adj2"/>
              <a:gd fmla="val 993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84"/>
          <p:cNvSpPr txBox="1"/>
          <p:nvPr/>
        </p:nvSpPr>
        <p:spPr>
          <a:xfrm>
            <a:off x="623400" y="90725"/>
            <a:ext cx="8520600" cy="828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0" i="0" lang="ru" sz="3000" u="none" cap="none" strike="noStrike">
                <a:solidFill>
                  <a:srgbClr val="999999"/>
                </a:solidFill>
                <a:latin typeface="Nunito"/>
                <a:ea typeface="Nunito"/>
                <a:cs typeface="Nunito"/>
                <a:sym typeface="Nunito"/>
              </a:rPr>
              <a:t>РААС и контр-РАС</a:t>
            </a:r>
            <a:endParaRPr b="0" i="0" sz="3000" u="none" cap="none" strike="noStrike">
              <a:solidFill>
                <a:srgbClr val="999999"/>
              </a:solidFill>
              <a:latin typeface="Nunito"/>
              <a:ea typeface="Nunito"/>
              <a:cs typeface="Nunito"/>
              <a:sym typeface="Nunito"/>
            </a:endParaRPr>
          </a:p>
        </p:txBody>
      </p:sp>
      <p:sp>
        <p:nvSpPr>
          <p:cNvPr id="883" name="Google Shape;883;p84"/>
          <p:cNvSpPr/>
          <p:nvPr/>
        </p:nvSpPr>
        <p:spPr>
          <a:xfrm>
            <a:off x="4318275" y="2608175"/>
            <a:ext cx="1371300" cy="626700"/>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84"/>
          <p:cNvSpPr/>
          <p:nvPr/>
        </p:nvSpPr>
        <p:spPr>
          <a:xfrm>
            <a:off x="4355625" y="4057975"/>
            <a:ext cx="1371300" cy="626700"/>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84"/>
          <p:cNvSpPr txBox="1"/>
          <p:nvPr/>
        </p:nvSpPr>
        <p:spPr>
          <a:xfrm>
            <a:off x="4272600" y="2267175"/>
            <a:ext cx="1215300" cy="748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600" u="none" cap="none" strike="noStrike">
                <a:solidFill>
                  <a:srgbClr val="ABF176"/>
                </a:solidFill>
                <a:latin typeface="Nunito"/>
                <a:ea typeface="Nunito"/>
                <a:cs typeface="Nunito"/>
                <a:sym typeface="Nunito"/>
              </a:rPr>
              <a:t>АПФ2</a:t>
            </a:r>
            <a:endParaRPr b="0" i="0" sz="2600" u="none" cap="none" strike="noStrike">
              <a:solidFill>
                <a:srgbClr val="ABF176"/>
              </a:solidFill>
              <a:latin typeface="Nunito"/>
              <a:ea typeface="Nunito"/>
              <a:cs typeface="Nunito"/>
              <a:sym typeface="Nunito"/>
            </a:endParaRPr>
          </a:p>
        </p:txBody>
      </p:sp>
      <p:sp>
        <p:nvSpPr>
          <p:cNvPr id="886" name="Google Shape;886;p84"/>
          <p:cNvSpPr txBox="1"/>
          <p:nvPr/>
        </p:nvSpPr>
        <p:spPr>
          <a:xfrm>
            <a:off x="5641250" y="2459225"/>
            <a:ext cx="2076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ABF176"/>
                </a:solidFill>
                <a:latin typeface="Nunito"/>
                <a:ea typeface="Nunito"/>
                <a:cs typeface="Nunito"/>
                <a:sym typeface="Nunito"/>
              </a:rPr>
              <a:t>АT 1-9</a:t>
            </a:r>
            <a:endParaRPr b="0" i="0" sz="3600" u="none" cap="none" strike="noStrike">
              <a:solidFill>
                <a:srgbClr val="ABF176"/>
              </a:solidFill>
              <a:latin typeface="Nunito"/>
              <a:ea typeface="Nunito"/>
              <a:cs typeface="Nunito"/>
              <a:sym typeface="Nunito"/>
            </a:endParaRPr>
          </a:p>
        </p:txBody>
      </p:sp>
      <p:sp>
        <p:nvSpPr>
          <p:cNvPr id="887" name="Google Shape;887;p84"/>
          <p:cNvSpPr txBox="1"/>
          <p:nvPr/>
        </p:nvSpPr>
        <p:spPr>
          <a:xfrm>
            <a:off x="5641250" y="3909025"/>
            <a:ext cx="2076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3600" u="none" cap="none" strike="noStrike">
                <a:solidFill>
                  <a:srgbClr val="ABF176"/>
                </a:solidFill>
                <a:latin typeface="Nunito"/>
                <a:ea typeface="Nunito"/>
                <a:cs typeface="Nunito"/>
                <a:sym typeface="Nunito"/>
              </a:rPr>
              <a:t>АT 1-7</a:t>
            </a:r>
            <a:endParaRPr b="0" i="0" sz="3600" u="none" cap="none" strike="noStrike">
              <a:solidFill>
                <a:srgbClr val="ABF176"/>
              </a:solidFill>
              <a:latin typeface="Nunito"/>
              <a:ea typeface="Nunito"/>
              <a:cs typeface="Nunito"/>
              <a:sym typeface="Nunito"/>
            </a:endParaRPr>
          </a:p>
        </p:txBody>
      </p:sp>
      <p:sp>
        <p:nvSpPr>
          <p:cNvPr id="888" name="Google Shape;888;p84"/>
          <p:cNvSpPr/>
          <p:nvPr/>
        </p:nvSpPr>
        <p:spPr>
          <a:xfrm>
            <a:off x="7341825" y="4057975"/>
            <a:ext cx="1139100" cy="626700"/>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84"/>
          <p:cNvSpPr txBox="1"/>
          <p:nvPr/>
        </p:nvSpPr>
        <p:spPr>
          <a:xfrm rot="5400000">
            <a:off x="7907375" y="4153075"/>
            <a:ext cx="1666500" cy="436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0" i="0" lang="ru" sz="2200" u="none" cap="none" strike="noStrike">
                <a:solidFill>
                  <a:srgbClr val="ABF176"/>
                </a:solidFill>
                <a:latin typeface="Nunito"/>
                <a:ea typeface="Nunito"/>
                <a:cs typeface="Nunito"/>
                <a:sym typeface="Nunito"/>
              </a:rPr>
              <a:t>аламандин</a:t>
            </a:r>
            <a:endParaRPr b="0" i="0" sz="2200" u="none" cap="none" strike="noStrike">
              <a:solidFill>
                <a:srgbClr val="ABF176"/>
              </a:solidFill>
              <a:latin typeface="Nunito"/>
              <a:ea typeface="Nunito"/>
              <a:cs typeface="Nunito"/>
              <a:sym typeface="Nunito"/>
            </a:endParaRPr>
          </a:p>
        </p:txBody>
      </p:sp>
      <p:sp>
        <p:nvSpPr>
          <p:cNvPr id="890" name="Google Shape;890;p84"/>
          <p:cNvSpPr txBox="1"/>
          <p:nvPr/>
        </p:nvSpPr>
        <p:spPr>
          <a:xfrm>
            <a:off x="4276050" y="3712600"/>
            <a:ext cx="1215300" cy="748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600" u="none" cap="none" strike="noStrike">
                <a:solidFill>
                  <a:srgbClr val="ABF176"/>
                </a:solidFill>
                <a:latin typeface="Nunito"/>
                <a:ea typeface="Nunito"/>
                <a:cs typeface="Nunito"/>
                <a:sym typeface="Nunito"/>
              </a:rPr>
              <a:t>АПФ2</a:t>
            </a:r>
            <a:endParaRPr b="0" i="0" sz="2600" u="none" cap="none" strike="noStrike">
              <a:solidFill>
                <a:srgbClr val="ABF176"/>
              </a:solidFill>
              <a:latin typeface="Nunito"/>
              <a:ea typeface="Nunito"/>
              <a:cs typeface="Nunito"/>
              <a:sym typeface="Nuni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85"/>
          <p:cNvSpPr txBox="1"/>
          <p:nvPr/>
        </p:nvSpPr>
        <p:spPr>
          <a:xfrm>
            <a:off x="3814200" y="0"/>
            <a:ext cx="1515600" cy="101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II </a:t>
            </a:r>
            <a:endParaRPr b="0" i="0" sz="1800" u="none" cap="none" strike="noStrike">
              <a:solidFill>
                <a:srgbClr val="999999"/>
              </a:solidFill>
              <a:latin typeface="Nunito"/>
              <a:ea typeface="Nunito"/>
              <a:cs typeface="Nunito"/>
              <a:sym typeface="Nunito"/>
            </a:endParaRPr>
          </a:p>
        </p:txBody>
      </p:sp>
      <p:sp>
        <p:nvSpPr>
          <p:cNvPr id="896" name="Google Shape;896;p85"/>
          <p:cNvSpPr/>
          <p:nvPr/>
        </p:nvSpPr>
        <p:spPr>
          <a:xfrm rot="6918352">
            <a:off x="535329" y="5779143"/>
            <a:ext cx="628845" cy="421109"/>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85"/>
          <p:cNvSpPr/>
          <p:nvPr/>
        </p:nvSpPr>
        <p:spPr>
          <a:xfrm>
            <a:off x="5274725" y="191700"/>
            <a:ext cx="773100" cy="626700"/>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85"/>
          <p:cNvSpPr/>
          <p:nvPr/>
        </p:nvSpPr>
        <p:spPr>
          <a:xfrm rot="5400000">
            <a:off x="4092975" y="1038000"/>
            <a:ext cx="682500" cy="626700"/>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85"/>
          <p:cNvSpPr txBox="1"/>
          <p:nvPr/>
        </p:nvSpPr>
        <p:spPr>
          <a:xfrm>
            <a:off x="3289775" y="1554600"/>
            <a:ext cx="29232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300" u="none" cap="none" strike="noStrike">
                <a:solidFill>
                  <a:srgbClr val="EA6389"/>
                </a:solidFill>
                <a:latin typeface="Nunito"/>
                <a:ea typeface="Nunito"/>
                <a:cs typeface="Nunito"/>
                <a:sym typeface="Nunito"/>
              </a:rPr>
              <a:t>рецепторы 1 типа</a:t>
            </a:r>
            <a:endParaRPr b="0" i="0" sz="2300" u="none" cap="none" strike="noStrike">
              <a:solidFill>
                <a:srgbClr val="EA6389"/>
              </a:solidFill>
              <a:latin typeface="Nunito"/>
              <a:ea typeface="Nunito"/>
              <a:cs typeface="Nunito"/>
              <a:sym typeface="Nunito"/>
            </a:endParaRPr>
          </a:p>
        </p:txBody>
      </p:sp>
      <p:sp>
        <p:nvSpPr>
          <p:cNvPr id="900" name="Google Shape;900;p85"/>
          <p:cNvSpPr txBox="1"/>
          <p:nvPr/>
        </p:nvSpPr>
        <p:spPr>
          <a:xfrm>
            <a:off x="6091575" y="121500"/>
            <a:ext cx="29232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900" u="none" cap="none" strike="noStrike">
                <a:solidFill>
                  <a:srgbClr val="ABF176"/>
                </a:solidFill>
                <a:latin typeface="Nunito"/>
                <a:ea typeface="Nunito"/>
                <a:cs typeface="Nunito"/>
                <a:sym typeface="Nunito"/>
              </a:rPr>
              <a:t>рецепторы 2 типа</a:t>
            </a:r>
            <a:endParaRPr b="0" i="0" sz="1900" u="none" cap="none" strike="noStrike">
              <a:solidFill>
                <a:srgbClr val="ABF176"/>
              </a:solidFill>
              <a:latin typeface="Nunito"/>
              <a:ea typeface="Nunito"/>
              <a:cs typeface="Nunito"/>
              <a:sym typeface="Nunito"/>
            </a:endParaRPr>
          </a:p>
        </p:txBody>
      </p:sp>
      <p:sp>
        <p:nvSpPr>
          <p:cNvPr id="901" name="Google Shape;901;p85"/>
          <p:cNvSpPr/>
          <p:nvPr/>
        </p:nvSpPr>
        <p:spPr>
          <a:xfrm rot="9574419">
            <a:off x="2576220" y="1845544"/>
            <a:ext cx="682515" cy="626792"/>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85"/>
          <p:cNvSpPr/>
          <p:nvPr/>
        </p:nvSpPr>
        <p:spPr>
          <a:xfrm rot="5400000">
            <a:off x="4092968" y="2180757"/>
            <a:ext cx="682500" cy="626700"/>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85"/>
          <p:cNvSpPr/>
          <p:nvPr/>
        </p:nvSpPr>
        <p:spPr>
          <a:xfrm rot="2701069">
            <a:off x="5788354" y="1947893"/>
            <a:ext cx="682429" cy="626638"/>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85"/>
          <p:cNvSpPr txBox="1"/>
          <p:nvPr/>
        </p:nvSpPr>
        <p:spPr>
          <a:xfrm>
            <a:off x="2972625" y="2796000"/>
            <a:ext cx="2923200" cy="1215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0" i="0" lang="ru" sz="2300" u="none" cap="none" strike="noStrike">
                <a:solidFill>
                  <a:srgbClr val="B7B7B7"/>
                </a:solidFill>
                <a:latin typeface="Nunito"/>
                <a:ea typeface="Nunito"/>
                <a:cs typeface="Nunito"/>
                <a:sym typeface="Nunito"/>
              </a:rPr>
              <a:t>стимуляция синтеза</a:t>
            </a:r>
            <a:endParaRPr b="0" i="0" sz="2300" u="none" cap="none" strike="noStrike">
              <a:solidFill>
                <a:srgbClr val="B7B7B7"/>
              </a:solidFill>
              <a:latin typeface="Nunito"/>
              <a:ea typeface="Nunito"/>
              <a:cs typeface="Nunito"/>
              <a:sym typeface="Nunito"/>
            </a:endParaRPr>
          </a:p>
          <a:p>
            <a:pPr indent="0" lvl="0" marL="0" marR="0" rtl="0" algn="ctr">
              <a:lnSpc>
                <a:spcPct val="115000"/>
              </a:lnSpc>
              <a:spcBef>
                <a:spcPts val="0"/>
              </a:spcBef>
              <a:spcAft>
                <a:spcPts val="0"/>
              </a:spcAft>
              <a:buClr>
                <a:srgbClr val="000000"/>
              </a:buClr>
              <a:buSzPts val="7200"/>
              <a:buFont typeface="Arial"/>
              <a:buNone/>
            </a:pPr>
            <a:r>
              <a:rPr b="0" i="0" lang="ru" sz="2300" u="none" cap="none" strike="noStrike">
                <a:solidFill>
                  <a:srgbClr val="EA6389"/>
                </a:solidFill>
                <a:latin typeface="Nunito"/>
                <a:ea typeface="Nunito"/>
                <a:cs typeface="Nunito"/>
                <a:sym typeface="Nunito"/>
              </a:rPr>
              <a:t>АЛЬДОСТЕРОНА</a:t>
            </a:r>
            <a:endParaRPr b="0" i="0" sz="2300" u="none" cap="none" strike="noStrike">
              <a:solidFill>
                <a:srgbClr val="EA6389"/>
              </a:solidFill>
              <a:latin typeface="Nunito"/>
              <a:ea typeface="Nunito"/>
              <a:cs typeface="Nunito"/>
              <a:sym typeface="Nunito"/>
            </a:endParaRPr>
          </a:p>
        </p:txBody>
      </p:sp>
      <p:sp>
        <p:nvSpPr>
          <p:cNvPr id="905" name="Google Shape;905;p85"/>
          <p:cNvSpPr/>
          <p:nvPr/>
        </p:nvSpPr>
        <p:spPr>
          <a:xfrm>
            <a:off x="631750" y="1692600"/>
            <a:ext cx="1350300" cy="1312800"/>
          </a:xfrm>
          <a:prstGeom prst="ellipse">
            <a:avLst/>
          </a:prstGeom>
          <a:solidFill>
            <a:srgbClr val="F3A6A6">
              <a:alpha val="16078"/>
            </a:srgbClr>
          </a:solidFill>
          <a:ln cap="flat" cmpd="sng" w="152400">
            <a:solidFill>
              <a:srgbClr val="FBD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85"/>
          <p:cNvSpPr txBox="1"/>
          <p:nvPr/>
        </p:nvSpPr>
        <p:spPr>
          <a:xfrm>
            <a:off x="0" y="1912750"/>
            <a:ext cx="29232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300" u="none" cap="none" strike="noStrike">
                <a:solidFill>
                  <a:srgbClr val="EA6389"/>
                </a:solidFill>
                <a:latin typeface="Nunito"/>
                <a:ea typeface="Nunito"/>
                <a:cs typeface="Nunito"/>
                <a:sym typeface="Nunito"/>
              </a:rPr>
              <a:t>вазоконстрикция</a:t>
            </a:r>
            <a:endParaRPr b="0" i="0" sz="2300" u="none" cap="none" strike="noStrike">
              <a:solidFill>
                <a:srgbClr val="EA6389"/>
              </a:solidFill>
              <a:latin typeface="Nunito"/>
              <a:ea typeface="Nunito"/>
              <a:cs typeface="Nunito"/>
              <a:sym typeface="Nunito"/>
            </a:endParaRPr>
          </a:p>
        </p:txBody>
      </p:sp>
      <p:sp>
        <p:nvSpPr>
          <p:cNvPr id="907" name="Google Shape;907;p85"/>
          <p:cNvSpPr txBox="1"/>
          <p:nvPr/>
        </p:nvSpPr>
        <p:spPr>
          <a:xfrm>
            <a:off x="6372975" y="2000550"/>
            <a:ext cx="26418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300" u="none" cap="none" strike="noStrike">
                <a:solidFill>
                  <a:srgbClr val="EA6389"/>
                </a:solidFill>
                <a:latin typeface="Nunito"/>
                <a:ea typeface="Nunito"/>
                <a:cs typeface="Nunito"/>
                <a:sym typeface="Nunito"/>
              </a:rPr>
              <a:t>другие эффекты</a:t>
            </a:r>
            <a:endParaRPr b="0" i="0" sz="2300" u="none" cap="none" strike="noStrike">
              <a:solidFill>
                <a:srgbClr val="EA6389"/>
              </a:solidFill>
              <a:latin typeface="Nunito"/>
              <a:ea typeface="Nunito"/>
              <a:cs typeface="Nunito"/>
              <a:sym typeface="Nunito"/>
            </a:endParaRPr>
          </a:p>
        </p:txBody>
      </p:sp>
      <p:sp>
        <p:nvSpPr>
          <p:cNvPr id="908" name="Google Shape;908;p85"/>
          <p:cNvSpPr txBox="1"/>
          <p:nvPr/>
        </p:nvSpPr>
        <p:spPr>
          <a:xfrm>
            <a:off x="6232275" y="2464525"/>
            <a:ext cx="2923200" cy="1974300"/>
          </a:xfrm>
          <a:prstGeom prst="rect">
            <a:avLst/>
          </a:prstGeom>
          <a:noFill/>
          <a:ln>
            <a:noFill/>
          </a:ln>
        </p:spPr>
        <p:txBody>
          <a:bodyPr anchorCtr="0" anchor="ctr" bIns="91425" lIns="91425" spcFirstLastPara="1" rIns="91425" wrap="square" tIns="91425">
            <a:noAutofit/>
          </a:bodyPr>
          <a:lstStyle/>
          <a:p>
            <a:pPr indent="-198799" lvl="0" marL="457200" marR="0" rtl="0" algn="l">
              <a:lnSpc>
                <a:spcPct val="115000"/>
              </a:lnSpc>
              <a:spcBef>
                <a:spcPts val="0"/>
              </a:spcBef>
              <a:spcAft>
                <a:spcPts val="0"/>
              </a:spcAft>
              <a:buClr>
                <a:srgbClr val="EA6389"/>
              </a:buClr>
              <a:buSzPts val="1600"/>
              <a:buFont typeface="Nunito"/>
              <a:buChar char="●"/>
            </a:pPr>
            <a:r>
              <a:rPr b="0" i="0" lang="ru" sz="1600" u="none" cap="none" strike="noStrike">
                <a:solidFill>
                  <a:srgbClr val="EA6389"/>
                </a:solidFill>
                <a:latin typeface="Nunito"/>
                <a:ea typeface="Nunito"/>
                <a:cs typeface="Nunito"/>
                <a:sym typeface="Nunito"/>
              </a:rPr>
              <a:t>жажда</a:t>
            </a:r>
            <a:endParaRPr b="0" i="0" sz="1600" u="none" cap="none" strike="noStrike">
              <a:solidFill>
                <a:srgbClr val="EA6389"/>
              </a:solidFill>
              <a:latin typeface="Nunito"/>
              <a:ea typeface="Nunito"/>
              <a:cs typeface="Nunito"/>
              <a:sym typeface="Nunito"/>
            </a:endParaRPr>
          </a:p>
          <a:p>
            <a:pPr indent="-198799" lvl="0" marL="457200" marR="0" rtl="0" algn="l">
              <a:lnSpc>
                <a:spcPct val="115000"/>
              </a:lnSpc>
              <a:spcBef>
                <a:spcPts val="0"/>
              </a:spcBef>
              <a:spcAft>
                <a:spcPts val="0"/>
              </a:spcAft>
              <a:buClr>
                <a:srgbClr val="EA6389"/>
              </a:buClr>
              <a:buSzPts val="1600"/>
              <a:buFont typeface="Nunito"/>
              <a:buChar char="●"/>
            </a:pPr>
            <a:r>
              <a:rPr b="0" i="0" lang="ru" sz="1600" u="none" cap="none" strike="noStrike">
                <a:solidFill>
                  <a:srgbClr val="EA6389"/>
                </a:solidFill>
                <a:latin typeface="Nunito"/>
                <a:ea typeface="Nunito"/>
                <a:cs typeface="Nunito"/>
                <a:sym typeface="Nunito"/>
              </a:rPr>
              <a:t>САС +</a:t>
            </a:r>
            <a:endParaRPr b="0" i="0" sz="1600" u="none" cap="none" strike="noStrike">
              <a:solidFill>
                <a:srgbClr val="EA6389"/>
              </a:solidFill>
              <a:latin typeface="Nunito"/>
              <a:ea typeface="Nunito"/>
              <a:cs typeface="Nunito"/>
              <a:sym typeface="Nunito"/>
            </a:endParaRPr>
          </a:p>
          <a:p>
            <a:pPr indent="-192449" lvl="0" marL="457200" marR="0" rtl="0" algn="l">
              <a:lnSpc>
                <a:spcPct val="115000"/>
              </a:lnSpc>
              <a:spcBef>
                <a:spcPts val="0"/>
              </a:spcBef>
              <a:spcAft>
                <a:spcPts val="0"/>
              </a:spcAft>
              <a:buClr>
                <a:srgbClr val="EA6389"/>
              </a:buClr>
              <a:buSzPts val="1500"/>
              <a:buFont typeface="Nunito"/>
              <a:buChar char="●"/>
            </a:pPr>
            <a:r>
              <a:rPr b="0" i="0" lang="ru" sz="1500" u="none" cap="none" strike="noStrike">
                <a:solidFill>
                  <a:srgbClr val="EA6389"/>
                </a:solidFill>
                <a:latin typeface="Nunito"/>
                <a:ea typeface="Nunito"/>
                <a:cs typeface="Nunito"/>
                <a:sym typeface="Nunito"/>
              </a:rPr>
              <a:t>инсулинорезистентность</a:t>
            </a:r>
            <a:endParaRPr b="0" i="0" sz="1500" u="none" cap="none" strike="noStrike">
              <a:solidFill>
                <a:srgbClr val="EA6389"/>
              </a:solidFill>
              <a:latin typeface="Nunito"/>
              <a:ea typeface="Nunito"/>
              <a:cs typeface="Nunito"/>
              <a:sym typeface="Nunito"/>
            </a:endParaRPr>
          </a:p>
          <a:p>
            <a:pPr indent="-198799" lvl="0" marL="457200" marR="0" rtl="0" algn="l">
              <a:lnSpc>
                <a:spcPct val="115000"/>
              </a:lnSpc>
              <a:spcBef>
                <a:spcPts val="0"/>
              </a:spcBef>
              <a:spcAft>
                <a:spcPts val="0"/>
              </a:spcAft>
              <a:buClr>
                <a:srgbClr val="EA6389"/>
              </a:buClr>
              <a:buSzPts val="1600"/>
              <a:buFont typeface="Nunito"/>
              <a:buChar char="●"/>
            </a:pPr>
            <a:r>
              <a:rPr b="0" i="0" lang="ru" sz="1600" u="none" cap="none" strike="noStrike">
                <a:solidFill>
                  <a:srgbClr val="EA6389"/>
                </a:solidFill>
                <a:latin typeface="Nunito"/>
                <a:ea typeface="Nunito"/>
                <a:cs typeface="Nunito"/>
                <a:sym typeface="Nunito"/>
              </a:rPr>
              <a:t>апоптоз</a:t>
            </a:r>
            <a:endParaRPr b="0" i="0" sz="1600" u="none" cap="none" strike="noStrike">
              <a:solidFill>
                <a:srgbClr val="EA6389"/>
              </a:solidFill>
              <a:latin typeface="Nunito"/>
              <a:ea typeface="Nunito"/>
              <a:cs typeface="Nunito"/>
              <a:sym typeface="Nunito"/>
            </a:endParaRPr>
          </a:p>
          <a:p>
            <a:pPr indent="-198799" lvl="0" marL="457200" marR="0" rtl="0" algn="l">
              <a:lnSpc>
                <a:spcPct val="115000"/>
              </a:lnSpc>
              <a:spcBef>
                <a:spcPts val="0"/>
              </a:spcBef>
              <a:spcAft>
                <a:spcPts val="0"/>
              </a:spcAft>
              <a:buClr>
                <a:srgbClr val="EA6389"/>
              </a:buClr>
              <a:buSzPts val="1600"/>
              <a:buFont typeface="Nunito"/>
              <a:buChar char="●"/>
            </a:pPr>
            <a:r>
              <a:rPr b="0" i="0" lang="ru" sz="1600" u="none" cap="none" strike="noStrike">
                <a:solidFill>
                  <a:srgbClr val="EA6389"/>
                </a:solidFill>
                <a:latin typeface="Nunito"/>
                <a:ea typeface="Nunito"/>
                <a:cs typeface="Nunito"/>
                <a:sym typeface="Nunito"/>
              </a:rPr>
              <a:t>фиброз</a:t>
            </a:r>
            <a:endParaRPr b="0" i="0" sz="1600" u="none" cap="none" strike="noStrike">
              <a:solidFill>
                <a:srgbClr val="EA6389"/>
              </a:solidFill>
              <a:latin typeface="Nunito"/>
              <a:ea typeface="Nunito"/>
              <a:cs typeface="Nunito"/>
              <a:sym typeface="Nunito"/>
            </a:endParaRPr>
          </a:p>
          <a:p>
            <a:pPr indent="457200" lvl="0" marL="0" marR="0" rtl="0" algn="l">
              <a:lnSpc>
                <a:spcPct val="115000"/>
              </a:lnSpc>
              <a:spcBef>
                <a:spcPts val="0"/>
              </a:spcBef>
              <a:spcAft>
                <a:spcPts val="0"/>
              </a:spcAft>
              <a:buClr>
                <a:srgbClr val="000000"/>
              </a:buClr>
              <a:buSzPts val="7200"/>
              <a:buFont typeface="Arial"/>
              <a:buNone/>
            </a:pPr>
            <a:r>
              <a:rPr b="0" i="0" lang="ru" sz="1800" u="none" cap="none" strike="noStrike">
                <a:solidFill>
                  <a:srgbClr val="EA6389"/>
                </a:solidFill>
                <a:latin typeface="Nunito"/>
                <a:ea typeface="Nunito"/>
                <a:cs typeface="Nunito"/>
                <a:sym typeface="Nunito"/>
              </a:rPr>
              <a:t>…</a:t>
            </a:r>
            <a:endParaRPr b="0" i="0" sz="1800" u="none" cap="none" strike="noStrike">
              <a:solidFill>
                <a:srgbClr val="EA6389"/>
              </a:solidFill>
              <a:latin typeface="Nunito"/>
              <a:ea typeface="Nunito"/>
              <a:cs typeface="Nunito"/>
              <a:sym typeface="Nuni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86"/>
          <p:cNvSpPr txBox="1"/>
          <p:nvPr/>
        </p:nvSpPr>
        <p:spPr>
          <a:xfrm>
            <a:off x="3814200" y="0"/>
            <a:ext cx="1515600" cy="101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АТ II </a:t>
            </a:r>
            <a:endParaRPr b="0" i="0" sz="1800" u="none" cap="none" strike="noStrike">
              <a:solidFill>
                <a:srgbClr val="999999"/>
              </a:solidFill>
              <a:latin typeface="Nunito"/>
              <a:ea typeface="Nunito"/>
              <a:cs typeface="Nunito"/>
              <a:sym typeface="Nunito"/>
            </a:endParaRPr>
          </a:p>
        </p:txBody>
      </p:sp>
      <p:sp>
        <p:nvSpPr>
          <p:cNvPr id="914" name="Google Shape;914;p86"/>
          <p:cNvSpPr/>
          <p:nvPr/>
        </p:nvSpPr>
        <p:spPr>
          <a:xfrm>
            <a:off x="5274725" y="191700"/>
            <a:ext cx="773100" cy="626700"/>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86"/>
          <p:cNvSpPr/>
          <p:nvPr/>
        </p:nvSpPr>
        <p:spPr>
          <a:xfrm rot="5400000">
            <a:off x="4092975" y="1038000"/>
            <a:ext cx="682500" cy="626700"/>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86"/>
          <p:cNvSpPr txBox="1"/>
          <p:nvPr/>
        </p:nvSpPr>
        <p:spPr>
          <a:xfrm>
            <a:off x="3289775" y="1554600"/>
            <a:ext cx="29232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300" u="none" cap="none" strike="noStrike">
                <a:solidFill>
                  <a:srgbClr val="EA6389"/>
                </a:solidFill>
                <a:latin typeface="Nunito"/>
                <a:ea typeface="Nunito"/>
                <a:cs typeface="Nunito"/>
                <a:sym typeface="Nunito"/>
              </a:rPr>
              <a:t>рецепторы 1 типа</a:t>
            </a:r>
            <a:endParaRPr b="0" i="0" sz="2300" u="none" cap="none" strike="noStrike">
              <a:solidFill>
                <a:srgbClr val="EA6389"/>
              </a:solidFill>
              <a:latin typeface="Nunito"/>
              <a:ea typeface="Nunito"/>
              <a:cs typeface="Nunito"/>
              <a:sym typeface="Nunito"/>
            </a:endParaRPr>
          </a:p>
        </p:txBody>
      </p:sp>
      <p:sp>
        <p:nvSpPr>
          <p:cNvPr id="917" name="Google Shape;917;p86"/>
          <p:cNvSpPr txBox="1"/>
          <p:nvPr/>
        </p:nvSpPr>
        <p:spPr>
          <a:xfrm>
            <a:off x="6091575" y="121500"/>
            <a:ext cx="29232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900" u="none" cap="none" strike="noStrike">
                <a:solidFill>
                  <a:srgbClr val="ABF176"/>
                </a:solidFill>
                <a:latin typeface="Nunito"/>
                <a:ea typeface="Nunito"/>
                <a:cs typeface="Nunito"/>
                <a:sym typeface="Nunito"/>
              </a:rPr>
              <a:t>рецепторы 2 типа</a:t>
            </a:r>
            <a:endParaRPr b="0" i="0" sz="1900" u="none" cap="none" strike="noStrike">
              <a:solidFill>
                <a:srgbClr val="ABF176"/>
              </a:solidFill>
              <a:latin typeface="Nunito"/>
              <a:ea typeface="Nunito"/>
              <a:cs typeface="Nunito"/>
              <a:sym typeface="Nunito"/>
            </a:endParaRPr>
          </a:p>
        </p:txBody>
      </p:sp>
      <p:sp>
        <p:nvSpPr>
          <p:cNvPr id="918" name="Google Shape;918;p86"/>
          <p:cNvSpPr/>
          <p:nvPr/>
        </p:nvSpPr>
        <p:spPr>
          <a:xfrm rot="9574419">
            <a:off x="2576220" y="1845544"/>
            <a:ext cx="682515" cy="626792"/>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86"/>
          <p:cNvSpPr/>
          <p:nvPr/>
        </p:nvSpPr>
        <p:spPr>
          <a:xfrm>
            <a:off x="631750" y="1692600"/>
            <a:ext cx="1350300" cy="1312800"/>
          </a:xfrm>
          <a:prstGeom prst="ellipse">
            <a:avLst/>
          </a:prstGeom>
          <a:solidFill>
            <a:srgbClr val="F3A6A6">
              <a:alpha val="16078"/>
            </a:srgbClr>
          </a:solidFill>
          <a:ln cap="flat" cmpd="sng" w="152400">
            <a:solidFill>
              <a:srgbClr val="FBDED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86"/>
          <p:cNvSpPr txBox="1"/>
          <p:nvPr/>
        </p:nvSpPr>
        <p:spPr>
          <a:xfrm>
            <a:off x="0" y="1912750"/>
            <a:ext cx="29232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300" u="none" cap="none" strike="noStrike">
                <a:solidFill>
                  <a:srgbClr val="EA6389"/>
                </a:solidFill>
                <a:latin typeface="Nunito"/>
                <a:ea typeface="Nunito"/>
                <a:cs typeface="Nunito"/>
                <a:sym typeface="Nunito"/>
              </a:rPr>
              <a:t>вазоконстрикция</a:t>
            </a:r>
            <a:endParaRPr b="0" i="0" sz="2300" u="none" cap="none" strike="noStrike">
              <a:solidFill>
                <a:srgbClr val="EA6389"/>
              </a:solidFill>
              <a:latin typeface="Nunito"/>
              <a:ea typeface="Nunito"/>
              <a:cs typeface="Nunito"/>
              <a:sym typeface="Nunito"/>
            </a:endParaRPr>
          </a:p>
        </p:txBody>
      </p:sp>
      <p:sp>
        <p:nvSpPr>
          <p:cNvPr id="921" name="Google Shape;921;p86"/>
          <p:cNvSpPr/>
          <p:nvPr/>
        </p:nvSpPr>
        <p:spPr>
          <a:xfrm flipH="1">
            <a:off x="3341836" y="2909005"/>
            <a:ext cx="1587300" cy="1664700"/>
          </a:xfrm>
          <a:prstGeom prst="ellipse">
            <a:avLst/>
          </a:prstGeom>
          <a:solidFill>
            <a:schemeClr val="lt2"/>
          </a:solidFill>
          <a:ln cap="flat" cmpd="sng" w="152400">
            <a:solidFill>
              <a:srgbClr val="F58BA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86"/>
          <p:cNvSpPr/>
          <p:nvPr/>
        </p:nvSpPr>
        <p:spPr>
          <a:xfrm>
            <a:off x="2837250" y="2795998"/>
            <a:ext cx="2923200" cy="911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86"/>
          <p:cNvSpPr/>
          <p:nvPr/>
        </p:nvSpPr>
        <p:spPr>
          <a:xfrm rot="-1158537">
            <a:off x="3022997" y="3211820"/>
            <a:ext cx="845147" cy="991166"/>
          </a:xfrm>
          <a:custGeom>
            <a:rect b="b" l="l" r="r" t="t"/>
            <a:pathLst>
              <a:path extrusionOk="0" h="54113" w="59082">
                <a:moveTo>
                  <a:pt x="0" y="0"/>
                </a:moveTo>
                <a:cubicBezTo>
                  <a:pt x="7362" y="4233"/>
                  <a:pt x="34326" y="16381"/>
                  <a:pt x="44173" y="25400"/>
                </a:cubicBezTo>
                <a:cubicBezTo>
                  <a:pt x="54020" y="34419"/>
                  <a:pt x="56597" y="49328"/>
                  <a:pt x="59082" y="54113"/>
                </a:cubicBezTo>
              </a:path>
            </a:pathLst>
          </a:custGeom>
          <a:noFill/>
          <a:ln cap="flat" cmpd="sng" w="114300">
            <a:solidFill>
              <a:srgbClr val="F58B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6"/>
          <p:cNvSpPr/>
          <p:nvPr/>
        </p:nvSpPr>
        <p:spPr>
          <a:xfrm flipH="1" rot="1120380">
            <a:off x="4494081" y="3291859"/>
            <a:ext cx="944359" cy="898845"/>
          </a:xfrm>
          <a:custGeom>
            <a:rect b="b" l="l" r="r" t="t"/>
            <a:pathLst>
              <a:path extrusionOk="0" h="54113" w="59082">
                <a:moveTo>
                  <a:pt x="0" y="0"/>
                </a:moveTo>
                <a:cubicBezTo>
                  <a:pt x="7362" y="4233"/>
                  <a:pt x="34326" y="16381"/>
                  <a:pt x="44173" y="25400"/>
                </a:cubicBezTo>
                <a:cubicBezTo>
                  <a:pt x="54020" y="34419"/>
                  <a:pt x="56597" y="49328"/>
                  <a:pt x="59082" y="54113"/>
                </a:cubicBezTo>
              </a:path>
            </a:pathLst>
          </a:custGeom>
          <a:noFill/>
          <a:ln cap="flat" cmpd="sng" w="114300">
            <a:solidFill>
              <a:srgbClr val="F58B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5" name="Google Shape;925;p86"/>
          <p:cNvCxnSpPr/>
          <p:nvPr/>
        </p:nvCxnSpPr>
        <p:spPr>
          <a:xfrm>
            <a:off x="4169491" y="4606754"/>
            <a:ext cx="5700" cy="757800"/>
          </a:xfrm>
          <a:prstGeom prst="straightConnector1">
            <a:avLst/>
          </a:prstGeom>
          <a:noFill/>
          <a:ln cap="flat" cmpd="sng" w="228600">
            <a:solidFill>
              <a:srgbClr val="F58BA9"/>
            </a:solidFill>
            <a:prstDash val="solid"/>
            <a:round/>
            <a:headEnd len="sm" w="sm" type="none"/>
            <a:tailEnd len="sm" w="sm" type="none"/>
          </a:ln>
        </p:spPr>
      </p:cxnSp>
      <p:sp>
        <p:nvSpPr>
          <p:cNvPr id="926" name="Google Shape;926;p86"/>
          <p:cNvSpPr txBox="1"/>
          <p:nvPr>
            <p:ph type="ctrTitle"/>
          </p:nvPr>
        </p:nvSpPr>
        <p:spPr>
          <a:xfrm>
            <a:off x="5760450" y="2650453"/>
            <a:ext cx="3406500" cy="184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2200">
                <a:solidFill>
                  <a:srgbClr val="EA6389"/>
                </a:solidFill>
                <a:latin typeface="Nunito"/>
                <a:ea typeface="Nunito"/>
                <a:cs typeface="Nunito"/>
                <a:sym typeface="Nunito"/>
              </a:rPr>
              <a:t>в том числе - суживает выносящую артериолу и повышает давление в клубочке</a:t>
            </a:r>
            <a:endParaRPr sz="2200">
              <a:solidFill>
                <a:srgbClr val="EA6389"/>
              </a:solidFill>
              <a:latin typeface="Nunito"/>
              <a:ea typeface="Nunito"/>
              <a:cs typeface="Nunito"/>
              <a:sym typeface="Nunito"/>
            </a:endParaRPr>
          </a:p>
        </p:txBody>
      </p:sp>
      <p:sp>
        <p:nvSpPr>
          <p:cNvPr id="927" name="Google Shape;927;p86"/>
          <p:cNvSpPr/>
          <p:nvPr/>
        </p:nvSpPr>
        <p:spPr>
          <a:xfrm rot="4532396">
            <a:off x="5009515" y="2841886"/>
            <a:ext cx="472157" cy="626778"/>
          </a:xfrm>
          <a:prstGeom prst="rightArrow">
            <a:avLst>
              <a:gd fmla="val 48636" name="adj1"/>
              <a:gd fmla="val 50000" name="adj2"/>
            </a:avLst>
          </a:prstGeom>
          <a:solidFill>
            <a:srgbClr val="EA638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86"/>
          <p:cNvSpPr/>
          <p:nvPr/>
        </p:nvSpPr>
        <p:spPr>
          <a:xfrm rot="-6012625">
            <a:off x="5174108" y="3485612"/>
            <a:ext cx="472178" cy="626708"/>
          </a:xfrm>
          <a:prstGeom prst="rightArrow">
            <a:avLst>
              <a:gd fmla="val 48636" name="adj1"/>
              <a:gd fmla="val 50000" name="adj2"/>
            </a:avLst>
          </a:prstGeom>
          <a:solidFill>
            <a:srgbClr val="EA638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7"/>
          <p:cNvSpPr txBox="1"/>
          <p:nvPr/>
        </p:nvSpPr>
        <p:spPr>
          <a:xfrm>
            <a:off x="2179800" y="0"/>
            <a:ext cx="4784400" cy="1010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0" i="0" lang="ru" sz="4300" u="none" cap="none" strike="noStrike">
                <a:solidFill>
                  <a:srgbClr val="EA6389"/>
                </a:solidFill>
                <a:latin typeface="Nunito"/>
                <a:ea typeface="Nunito"/>
                <a:cs typeface="Nunito"/>
                <a:sym typeface="Nunito"/>
              </a:rPr>
              <a:t>АЛЬДОСТЕРОН</a:t>
            </a:r>
            <a:endParaRPr b="0" i="0" sz="1800" u="none" cap="none" strike="noStrike">
              <a:solidFill>
                <a:srgbClr val="999999"/>
              </a:solidFill>
              <a:latin typeface="Nunito"/>
              <a:ea typeface="Nunito"/>
              <a:cs typeface="Nunito"/>
              <a:sym typeface="Nunito"/>
            </a:endParaRPr>
          </a:p>
        </p:txBody>
      </p:sp>
      <p:sp>
        <p:nvSpPr>
          <p:cNvPr id="934" name="Google Shape;934;p87"/>
          <p:cNvSpPr/>
          <p:nvPr/>
        </p:nvSpPr>
        <p:spPr>
          <a:xfrm rot="7809035">
            <a:off x="2629048" y="1855143"/>
            <a:ext cx="682539" cy="626958"/>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87"/>
          <p:cNvSpPr/>
          <p:nvPr/>
        </p:nvSpPr>
        <p:spPr>
          <a:xfrm flipH="1" rot="-7548422">
            <a:off x="5572156" y="2143465"/>
            <a:ext cx="682497" cy="626804"/>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87"/>
          <p:cNvSpPr txBox="1"/>
          <p:nvPr/>
        </p:nvSpPr>
        <p:spPr>
          <a:xfrm>
            <a:off x="5751900" y="2728400"/>
            <a:ext cx="26418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300" u="none" cap="none" strike="noStrike">
                <a:solidFill>
                  <a:srgbClr val="B7B7B7"/>
                </a:solidFill>
                <a:latin typeface="Nunito"/>
                <a:ea typeface="Nunito"/>
                <a:cs typeface="Nunito"/>
                <a:sym typeface="Nunito"/>
              </a:rPr>
              <a:t>другие эффекты</a:t>
            </a:r>
            <a:endParaRPr b="0" i="0" sz="2300" u="none" cap="none" strike="noStrike">
              <a:solidFill>
                <a:srgbClr val="B7B7B7"/>
              </a:solidFill>
              <a:latin typeface="Nunito"/>
              <a:ea typeface="Nunito"/>
              <a:cs typeface="Nunito"/>
              <a:sym typeface="Nunito"/>
            </a:endParaRPr>
          </a:p>
        </p:txBody>
      </p:sp>
      <p:sp>
        <p:nvSpPr>
          <p:cNvPr id="937" name="Google Shape;937;p87"/>
          <p:cNvSpPr txBox="1"/>
          <p:nvPr/>
        </p:nvSpPr>
        <p:spPr>
          <a:xfrm>
            <a:off x="5674250" y="3280050"/>
            <a:ext cx="3151200" cy="1420500"/>
          </a:xfrm>
          <a:prstGeom prst="rect">
            <a:avLst/>
          </a:prstGeom>
          <a:noFill/>
          <a:ln>
            <a:noFill/>
          </a:ln>
        </p:spPr>
        <p:txBody>
          <a:bodyPr anchorCtr="0" anchor="ctr" bIns="91425" lIns="91425" spcFirstLastPara="1" rIns="91425" wrap="square" tIns="91425">
            <a:noAutofit/>
          </a:bodyPr>
          <a:lstStyle/>
          <a:p>
            <a:pPr indent="-230549" lvl="0" marL="457200" marR="0" rtl="0" algn="l">
              <a:lnSpc>
                <a:spcPct val="115000"/>
              </a:lnSpc>
              <a:spcBef>
                <a:spcPts val="0"/>
              </a:spcBef>
              <a:spcAft>
                <a:spcPts val="0"/>
              </a:spcAft>
              <a:buClr>
                <a:srgbClr val="EA6389"/>
              </a:buClr>
              <a:buSzPts val="2100"/>
              <a:buFont typeface="Nunito"/>
              <a:buChar char="●"/>
            </a:pPr>
            <a:r>
              <a:rPr b="0" i="0" lang="ru" sz="2100" u="none" cap="none" strike="noStrike">
                <a:solidFill>
                  <a:srgbClr val="EA6389"/>
                </a:solidFill>
                <a:latin typeface="Nunito"/>
                <a:ea typeface="Nunito"/>
                <a:cs typeface="Nunito"/>
                <a:sym typeface="Nunito"/>
              </a:rPr>
              <a:t>апоптоз</a:t>
            </a:r>
            <a:endParaRPr b="0" i="0" sz="2100" u="none" cap="none" strike="noStrike">
              <a:solidFill>
                <a:srgbClr val="EA6389"/>
              </a:solidFill>
              <a:latin typeface="Nunito"/>
              <a:ea typeface="Nunito"/>
              <a:cs typeface="Nunito"/>
              <a:sym typeface="Nunito"/>
            </a:endParaRPr>
          </a:p>
          <a:p>
            <a:pPr indent="-230549" lvl="0" marL="457200" marR="0" rtl="0" algn="l">
              <a:lnSpc>
                <a:spcPct val="115000"/>
              </a:lnSpc>
              <a:spcBef>
                <a:spcPts val="0"/>
              </a:spcBef>
              <a:spcAft>
                <a:spcPts val="0"/>
              </a:spcAft>
              <a:buClr>
                <a:srgbClr val="EA6389"/>
              </a:buClr>
              <a:buSzPts val="2100"/>
              <a:buFont typeface="Nunito"/>
              <a:buChar char="●"/>
            </a:pPr>
            <a:r>
              <a:rPr b="0" i="0" lang="ru" sz="2100" u="none" cap="none" strike="noStrike">
                <a:solidFill>
                  <a:srgbClr val="EA6389"/>
                </a:solidFill>
                <a:latin typeface="Nunito"/>
                <a:ea typeface="Nunito"/>
                <a:cs typeface="Nunito"/>
                <a:sym typeface="Nunito"/>
              </a:rPr>
              <a:t>фиброз (TGF-</a:t>
            </a:r>
            <a:r>
              <a:rPr b="0" i="0" lang="ru" sz="2100" u="none" cap="none" strike="noStrike">
                <a:solidFill>
                  <a:srgbClr val="EA6389"/>
                </a:solidFill>
                <a:latin typeface="Comfortaa"/>
                <a:ea typeface="Comfortaa"/>
                <a:cs typeface="Comfortaa"/>
                <a:sym typeface="Comfortaa"/>
              </a:rPr>
              <a:t>β</a:t>
            </a:r>
            <a:r>
              <a:rPr b="0" i="0" lang="ru" sz="2100" u="none" cap="none" strike="noStrike">
                <a:solidFill>
                  <a:srgbClr val="EA6389"/>
                </a:solidFill>
                <a:latin typeface="Nunito"/>
                <a:ea typeface="Nunito"/>
                <a:cs typeface="Nunito"/>
                <a:sym typeface="Nunito"/>
              </a:rPr>
              <a:t>)</a:t>
            </a:r>
            <a:endParaRPr b="0" i="0" sz="2100" u="none" cap="none" strike="noStrike">
              <a:solidFill>
                <a:srgbClr val="EA6389"/>
              </a:solidFill>
              <a:latin typeface="Nunito"/>
              <a:ea typeface="Nunito"/>
              <a:cs typeface="Nunito"/>
              <a:sym typeface="Nunito"/>
            </a:endParaRPr>
          </a:p>
          <a:p>
            <a:pPr indent="457200" lvl="0" marL="0" marR="0" rtl="0" algn="l">
              <a:lnSpc>
                <a:spcPct val="115000"/>
              </a:lnSpc>
              <a:spcBef>
                <a:spcPts val="0"/>
              </a:spcBef>
              <a:spcAft>
                <a:spcPts val="0"/>
              </a:spcAft>
              <a:buClr>
                <a:srgbClr val="000000"/>
              </a:buClr>
              <a:buSzPts val="7200"/>
              <a:buFont typeface="Arial"/>
              <a:buNone/>
            </a:pPr>
            <a:r>
              <a:rPr b="0" i="0" lang="ru" sz="2100" u="none" cap="none" strike="noStrike">
                <a:solidFill>
                  <a:srgbClr val="EA6389"/>
                </a:solidFill>
                <a:latin typeface="Nunito"/>
                <a:ea typeface="Nunito"/>
                <a:cs typeface="Nunito"/>
                <a:sym typeface="Nunito"/>
              </a:rPr>
              <a:t>…</a:t>
            </a:r>
            <a:endParaRPr b="0" i="0" sz="2100" u="none" cap="none" strike="noStrike">
              <a:solidFill>
                <a:srgbClr val="EA6389"/>
              </a:solidFill>
              <a:latin typeface="Nunito"/>
              <a:ea typeface="Nunito"/>
              <a:cs typeface="Nunito"/>
              <a:sym typeface="Nunito"/>
            </a:endParaRPr>
          </a:p>
        </p:txBody>
      </p:sp>
      <p:sp>
        <p:nvSpPr>
          <p:cNvPr id="938" name="Google Shape;938;p87"/>
          <p:cNvSpPr txBox="1"/>
          <p:nvPr/>
        </p:nvSpPr>
        <p:spPr>
          <a:xfrm>
            <a:off x="-48275" y="2359650"/>
            <a:ext cx="3970800" cy="920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0" i="0" lang="ru" sz="2300" u="none" cap="none" strike="noStrike">
                <a:solidFill>
                  <a:srgbClr val="B7B7B7"/>
                </a:solidFill>
                <a:latin typeface="Nunito"/>
                <a:ea typeface="Nunito"/>
                <a:cs typeface="Nunito"/>
                <a:sym typeface="Nunito"/>
              </a:rPr>
              <a:t>минералокортикоидный эффект</a:t>
            </a:r>
            <a:endParaRPr b="0" i="0" sz="2300" u="none" cap="none" strike="noStrike">
              <a:solidFill>
                <a:srgbClr val="B7B7B7"/>
              </a:solidFill>
              <a:latin typeface="Nunito"/>
              <a:ea typeface="Nunito"/>
              <a:cs typeface="Nunito"/>
              <a:sym typeface="Nunito"/>
            </a:endParaRPr>
          </a:p>
        </p:txBody>
      </p:sp>
      <p:sp>
        <p:nvSpPr>
          <p:cNvPr id="939" name="Google Shape;939;p87"/>
          <p:cNvSpPr txBox="1"/>
          <p:nvPr/>
        </p:nvSpPr>
        <p:spPr>
          <a:xfrm>
            <a:off x="577725" y="3191350"/>
            <a:ext cx="4563000" cy="1826400"/>
          </a:xfrm>
          <a:prstGeom prst="rect">
            <a:avLst/>
          </a:prstGeom>
          <a:noFill/>
          <a:ln>
            <a:noFill/>
          </a:ln>
        </p:spPr>
        <p:txBody>
          <a:bodyPr anchorCtr="0" anchor="ctr" bIns="91425" lIns="91425" spcFirstLastPara="1" rIns="91425" wrap="square" tIns="91425">
            <a:noAutofit/>
          </a:bodyPr>
          <a:lstStyle/>
          <a:p>
            <a:pPr indent="-230549" lvl="0" marL="457200" marR="0" rtl="0" algn="l">
              <a:lnSpc>
                <a:spcPct val="115000"/>
              </a:lnSpc>
              <a:spcBef>
                <a:spcPts val="0"/>
              </a:spcBef>
              <a:spcAft>
                <a:spcPts val="0"/>
              </a:spcAft>
              <a:buClr>
                <a:srgbClr val="EA6389"/>
              </a:buClr>
              <a:buSzPts val="2100"/>
              <a:buFont typeface="Nunito"/>
              <a:buChar char="●"/>
            </a:pPr>
            <a:r>
              <a:rPr b="0" i="0" lang="ru" sz="2100" u="none" cap="none" strike="noStrike">
                <a:solidFill>
                  <a:srgbClr val="EA6389"/>
                </a:solidFill>
                <a:latin typeface="Nunito"/>
                <a:ea typeface="Nunito"/>
                <a:cs typeface="Nunito"/>
                <a:sym typeface="Nunito"/>
              </a:rPr>
              <a:t>задержка Na</a:t>
            </a:r>
            <a:r>
              <a:rPr b="0" baseline="30000" i="0" lang="ru" sz="2100" u="none" cap="none" strike="noStrike">
                <a:solidFill>
                  <a:srgbClr val="EA6389"/>
                </a:solidFill>
                <a:latin typeface="Nunito"/>
                <a:ea typeface="Nunito"/>
                <a:cs typeface="Nunito"/>
                <a:sym typeface="Nunito"/>
              </a:rPr>
              <a:t>+ </a:t>
            </a:r>
            <a:r>
              <a:rPr b="0" i="0" lang="ru" sz="1700" u="none" cap="none" strike="noStrike">
                <a:solidFill>
                  <a:srgbClr val="EA6389"/>
                </a:solidFill>
                <a:latin typeface="Nunito"/>
                <a:ea typeface="Nunito"/>
                <a:cs typeface="Nunito"/>
                <a:sym typeface="Nunito"/>
              </a:rPr>
              <a:t>(каналы ENaC)</a:t>
            </a:r>
            <a:endParaRPr b="0" baseline="30000" i="0" sz="1700" u="none" cap="none" strike="noStrike">
              <a:solidFill>
                <a:srgbClr val="EA6389"/>
              </a:solidFill>
              <a:latin typeface="Nunito"/>
              <a:ea typeface="Nunito"/>
              <a:cs typeface="Nunito"/>
              <a:sym typeface="Nunito"/>
            </a:endParaRPr>
          </a:p>
          <a:p>
            <a:pPr indent="-230549" lvl="0" marL="457200" marR="0" rtl="0" algn="l">
              <a:lnSpc>
                <a:spcPct val="115000"/>
              </a:lnSpc>
              <a:spcBef>
                <a:spcPts val="0"/>
              </a:spcBef>
              <a:spcAft>
                <a:spcPts val="0"/>
              </a:spcAft>
              <a:buClr>
                <a:srgbClr val="EA6389"/>
              </a:buClr>
              <a:buSzPts val="2100"/>
              <a:buFont typeface="Nunito"/>
              <a:buChar char="●"/>
            </a:pPr>
            <a:r>
              <a:rPr b="0" i="0" lang="ru" sz="2100" u="none" cap="none" strike="noStrike">
                <a:solidFill>
                  <a:srgbClr val="EA6389"/>
                </a:solidFill>
                <a:latin typeface="Nunito"/>
                <a:ea typeface="Nunito"/>
                <a:cs typeface="Nunito"/>
                <a:sym typeface="Nunito"/>
              </a:rPr>
              <a:t>задержка H</a:t>
            </a:r>
            <a:r>
              <a:rPr b="0" baseline="-25000" i="0" lang="ru" sz="2100" u="none" cap="none" strike="noStrike">
                <a:solidFill>
                  <a:srgbClr val="EA6389"/>
                </a:solidFill>
                <a:latin typeface="Nunito"/>
                <a:ea typeface="Nunito"/>
                <a:cs typeface="Nunito"/>
                <a:sym typeface="Nunito"/>
              </a:rPr>
              <a:t>2</a:t>
            </a:r>
            <a:r>
              <a:rPr b="0" i="0" lang="ru" sz="2100" u="none" cap="none" strike="noStrike">
                <a:solidFill>
                  <a:srgbClr val="EA6389"/>
                </a:solidFill>
                <a:latin typeface="Nunito"/>
                <a:ea typeface="Nunito"/>
                <a:cs typeface="Nunito"/>
                <a:sym typeface="Nunito"/>
              </a:rPr>
              <a:t>O</a:t>
            </a:r>
            <a:endParaRPr b="0" i="0" sz="2100" u="none" cap="none" strike="noStrike">
              <a:solidFill>
                <a:srgbClr val="EA6389"/>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800"/>
              <a:buFont typeface="Arial"/>
              <a:buNone/>
            </a:pPr>
            <a:r>
              <a:t/>
            </a:r>
            <a:endParaRPr b="0" i="0" sz="800" u="none" cap="none" strike="noStrike">
              <a:solidFill>
                <a:srgbClr val="EA6389"/>
              </a:solidFill>
              <a:latin typeface="Nunito"/>
              <a:ea typeface="Nunito"/>
              <a:cs typeface="Nunito"/>
              <a:sym typeface="Nunito"/>
            </a:endParaRPr>
          </a:p>
          <a:p>
            <a:pPr indent="-230549" lvl="0" marL="457200" marR="0" rtl="0" algn="l">
              <a:lnSpc>
                <a:spcPct val="115000"/>
              </a:lnSpc>
              <a:spcBef>
                <a:spcPts val="0"/>
              </a:spcBef>
              <a:spcAft>
                <a:spcPts val="0"/>
              </a:spcAft>
              <a:buClr>
                <a:srgbClr val="EA6389"/>
              </a:buClr>
              <a:buSzPts val="2100"/>
              <a:buFont typeface="Nunito"/>
              <a:buChar char="●"/>
            </a:pPr>
            <a:r>
              <a:rPr b="0" i="0" lang="ru" sz="2100" u="none" cap="none" strike="noStrike">
                <a:solidFill>
                  <a:srgbClr val="EA6389"/>
                </a:solidFill>
                <a:latin typeface="Nunito"/>
                <a:ea typeface="Nunito"/>
                <a:cs typeface="Nunito"/>
                <a:sym typeface="Nunito"/>
              </a:rPr>
              <a:t>выведение К</a:t>
            </a:r>
            <a:r>
              <a:rPr b="0" baseline="30000" i="0" lang="ru" sz="2100" u="none" cap="none" strike="noStrike">
                <a:solidFill>
                  <a:srgbClr val="EA6389"/>
                </a:solidFill>
                <a:latin typeface="Nunito"/>
                <a:ea typeface="Nunito"/>
                <a:cs typeface="Nunito"/>
                <a:sym typeface="Nunito"/>
              </a:rPr>
              <a:t>+</a:t>
            </a:r>
            <a:endParaRPr b="0" baseline="30000" i="0" sz="2100" u="none" cap="none" strike="noStrike">
              <a:solidFill>
                <a:srgbClr val="EA6389"/>
              </a:solidFill>
              <a:latin typeface="Nunito"/>
              <a:ea typeface="Nunito"/>
              <a:cs typeface="Nunito"/>
              <a:sym typeface="Nunito"/>
            </a:endParaRPr>
          </a:p>
          <a:p>
            <a:pPr indent="-243249" lvl="0" marL="457200" marR="0" rtl="0" algn="l">
              <a:lnSpc>
                <a:spcPct val="115000"/>
              </a:lnSpc>
              <a:spcBef>
                <a:spcPts val="0"/>
              </a:spcBef>
              <a:spcAft>
                <a:spcPts val="0"/>
              </a:spcAft>
              <a:buClr>
                <a:srgbClr val="EA6389"/>
              </a:buClr>
              <a:buSzPts val="2300"/>
              <a:buFont typeface="Nunito"/>
              <a:buChar char="●"/>
            </a:pPr>
            <a:r>
              <a:rPr b="0" i="0" lang="ru" sz="2100" u="none" cap="none" strike="noStrike">
                <a:solidFill>
                  <a:srgbClr val="EA6389"/>
                </a:solidFill>
                <a:latin typeface="Nunito"/>
                <a:ea typeface="Nunito"/>
                <a:cs typeface="Nunito"/>
                <a:sym typeface="Nunito"/>
              </a:rPr>
              <a:t>выведение Н</a:t>
            </a:r>
            <a:r>
              <a:rPr b="0" baseline="30000" i="0" lang="ru" sz="2100" u="none" cap="none" strike="noStrike">
                <a:solidFill>
                  <a:srgbClr val="EA6389"/>
                </a:solidFill>
                <a:latin typeface="Nunito"/>
                <a:ea typeface="Nunito"/>
                <a:cs typeface="Nunito"/>
                <a:sym typeface="Nunito"/>
              </a:rPr>
              <a:t>+</a:t>
            </a:r>
            <a:r>
              <a:rPr b="0" i="0" lang="ru" sz="2300" u="none" cap="none" strike="noStrike">
                <a:solidFill>
                  <a:srgbClr val="EA6389"/>
                </a:solidFill>
                <a:latin typeface="Nunito"/>
                <a:ea typeface="Nunito"/>
                <a:cs typeface="Nunito"/>
                <a:sym typeface="Nunito"/>
              </a:rPr>
              <a:t> </a:t>
            </a:r>
            <a:endParaRPr b="0" i="0" sz="2300" u="none" cap="none" strike="noStrike">
              <a:solidFill>
                <a:srgbClr val="EA6389"/>
              </a:solidFill>
              <a:latin typeface="Nunito"/>
              <a:ea typeface="Nunito"/>
              <a:cs typeface="Nunito"/>
              <a:sym typeface="Nunito"/>
            </a:endParaRPr>
          </a:p>
        </p:txBody>
      </p:sp>
      <p:sp>
        <p:nvSpPr>
          <p:cNvPr id="940" name="Google Shape;940;p87"/>
          <p:cNvSpPr txBox="1"/>
          <p:nvPr/>
        </p:nvSpPr>
        <p:spPr>
          <a:xfrm>
            <a:off x="2290500" y="1224663"/>
            <a:ext cx="4563000" cy="920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0" i="0" lang="ru" sz="3500" u="none" cap="none" strike="noStrike">
                <a:solidFill>
                  <a:srgbClr val="B7B7B7"/>
                </a:solidFill>
                <a:latin typeface="Nunito"/>
                <a:ea typeface="Nunito"/>
                <a:cs typeface="Nunito"/>
                <a:sym typeface="Nunito"/>
              </a:rPr>
              <a:t>МР (NR3C2)</a:t>
            </a:r>
            <a:endParaRPr b="0" i="0" sz="3500" u="none" cap="none" strike="noStrike">
              <a:solidFill>
                <a:srgbClr val="B7B7B7"/>
              </a:solidFill>
              <a:latin typeface="Nunito"/>
              <a:ea typeface="Nunito"/>
              <a:cs typeface="Nunito"/>
              <a:sym typeface="Nunito"/>
            </a:endParaRPr>
          </a:p>
        </p:txBody>
      </p:sp>
      <p:sp>
        <p:nvSpPr>
          <p:cNvPr id="941" name="Google Shape;941;p87"/>
          <p:cNvSpPr/>
          <p:nvPr/>
        </p:nvSpPr>
        <p:spPr>
          <a:xfrm rot="5398285">
            <a:off x="4123736" y="865149"/>
            <a:ext cx="601200" cy="626700"/>
          </a:xfrm>
          <a:prstGeom prst="rightArrow">
            <a:avLst>
              <a:gd fmla="val 27924"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pic>
        <p:nvPicPr>
          <p:cNvPr id="946" name="Google Shape;946;p88"/>
          <p:cNvPicPr preferRelativeResize="0"/>
          <p:nvPr/>
        </p:nvPicPr>
        <p:blipFill rotWithShape="1">
          <a:blip r:embed="rId3">
            <a:alphaModFix/>
          </a:blip>
          <a:srcRect b="0" l="0" r="0" t="0"/>
          <a:stretch/>
        </p:blipFill>
        <p:spPr>
          <a:xfrm>
            <a:off x="939925" y="36262"/>
            <a:ext cx="1071350" cy="1658325"/>
          </a:xfrm>
          <a:prstGeom prst="rect">
            <a:avLst/>
          </a:prstGeom>
          <a:noFill/>
          <a:ln>
            <a:noFill/>
          </a:ln>
        </p:spPr>
      </p:pic>
      <p:sp>
        <p:nvSpPr>
          <p:cNvPr id="947" name="Google Shape;947;p88"/>
          <p:cNvSpPr txBox="1"/>
          <p:nvPr/>
        </p:nvSpPr>
        <p:spPr>
          <a:xfrm>
            <a:off x="2135420" y="379850"/>
            <a:ext cx="6571700" cy="147729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0" i="0" lang="ru" sz="4200" u="none" cap="none" strike="noStrike">
                <a:solidFill>
                  <a:srgbClr val="EA9999"/>
                </a:solidFill>
                <a:latin typeface="Montserrat"/>
                <a:ea typeface="Montserrat"/>
                <a:cs typeface="Montserrat"/>
                <a:sym typeface="Montserrat"/>
              </a:rPr>
              <a:t>Моногенные болезни РААС</a:t>
            </a:r>
            <a:endParaRPr b="0" i="0" sz="4200" u="none" cap="none" strike="noStrike">
              <a:solidFill>
                <a:srgbClr val="EA9999"/>
              </a:solidFill>
              <a:latin typeface="Montserrat"/>
              <a:ea typeface="Montserrat"/>
              <a:cs typeface="Montserrat"/>
              <a:sym typeface="Montserrat"/>
            </a:endParaRPr>
          </a:p>
        </p:txBody>
      </p:sp>
      <p:sp>
        <p:nvSpPr>
          <p:cNvPr id="948" name="Google Shape;948;p88"/>
          <p:cNvSpPr txBox="1"/>
          <p:nvPr/>
        </p:nvSpPr>
        <p:spPr>
          <a:xfrm>
            <a:off x="5291593" y="1727689"/>
            <a:ext cx="25527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000" u="none" cap="none" strike="noStrike">
                <a:solidFill>
                  <a:srgbClr val="BFBFBF"/>
                </a:solidFill>
                <a:latin typeface="Nunito"/>
                <a:ea typeface="Nunito"/>
                <a:cs typeface="Nunito"/>
                <a:sym typeface="Nunito"/>
              </a:rPr>
              <a:t>с гипотензией</a:t>
            </a:r>
            <a:endParaRPr b="0" i="0" sz="2000" u="none" cap="none" strike="noStrike">
              <a:solidFill>
                <a:srgbClr val="BFBFBF"/>
              </a:solidFill>
              <a:latin typeface="Nunito"/>
              <a:ea typeface="Nunito"/>
              <a:cs typeface="Nunito"/>
              <a:sym typeface="Nunito"/>
            </a:endParaRPr>
          </a:p>
        </p:txBody>
      </p:sp>
      <p:sp>
        <p:nvSpPr>
          <p:cNvPr id="949" name="Google Shape;949;p88"/>
          <p:cNvSpPr txBox="1"/>
          <p:nvPr/>
        </p:nvSpPr>
        <p:spPr>
          <a:xfrm>
            <a:off x="1365461" y="1727689"/>
            <a:ext cx="257048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000" u="none" cap="none" strike="noStrike">
                <a:solidFill>
                  <a:srgbClr val="BFBFBF"/>
                </a:solidFill>
                <a:latin typeface="Nunito"/>
                <a:ea typeface="Nunito"/>
                <a:cs typeface="Nunito"/>
                <a:sym typeface="Nunito"/>
              </a:rPr>
              <a:t>с гипертензией</a:t>
            </a:r>
            <a:endParaRPr b="0" i="0" sz="2000" u="none" cap="none" strike="noStrike">
              <a:solidFill>
                <a:srgbClr val="BFBFBF"/>
              </a:solidFill>
              <a:latin typeface="Nunito"/>
              <a:ea typeface="Nunito"/>
              <a:cs typeface="Nunito"/>
              <a:sym typeface="Nunito"/>
            </a:endParaRPr>
          </a:p>
        </p:txBody>
      </p:sp>
      <p:sp>
        <p:nvSpPr>
          <p:cNvPr id="950" name="Google Shape;950;p88"/>
          <p:cNvSpPr txBox="1"/>
          <p:nvPr/>
        </p:nvSpPr>
        <p:spPr>
          <a:xfrm>
            <a:off x="223808" y="2472851"/>
            <a:ext cx="4256751"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000" u="none" cap="none" strike="noStrike">
                <a:solidFill>
                  <a:srgbClr val="EA6389"/>
                </a:solidFill>
                <a:latin typeface="Nunito"/>
                <a:ea typeface="Nunito"/>
                <a:cs typeface="Nunito"/>
                <a:sym typeface="Nunito"/>
              </a:rPr>
              <a:t>поломка МР – синдром Геллера</a:t>
            </a:r>
            <a:br>
              <a:rPr b="0" i="0" lang="ru" sz="2000" u="none" cap="none" strike="noStrike">
                <a:solidFill>
                  <a:srgbClr val="EA6389"/>
                </a:solidFill>
                <a:latin typeface="Nunito"/>
                <a:ea typeface="Nunito"/>
                <a:cs typeface="Nunito"/>
                <a:sym typeface="Nunito"/>
              </a:rPr>
            </a:br>
            <a:r>
              <a:rPr b="0" i="0" lang="ru" sz="2000" u="none" cap="none" strike="noStrike">
                <a:solidFill>
                  <a:srgbClr val="B7B7B7"/>
                </a:solidFill>
                <a:latin typeface="Nunito"/>
                <a:ea typeface="Nunito"/>
                <a:cs typeface="Nunito"/>
                <a:sym typeface="Nunito"/>
              </a:rPr>
              <a:t>(усиливается при беременности)</a:t>
            </a:r>
            <a:r>
              <a:rPr b="0" i="0" lang="ru" sz="2000" u="none" cap="none" strike="noStrike">
                <a:solidFill>
                  <a:srgbClr val="EA6389"/>
                </a:solidFill>
                <a:latin typeface="Nunito"/>
                <a:ea typeface="Nunito"/>
                <a:cs typeface="Nunito"/>
                <a:sym typeface="Nunito"/>
              </a:rPr>
              <a:t> </a:t>
            </a:r>
            <a:endParaRPr b="0" i="0" sz="2000" u="none" cap="none" strike="noStrike">
              <a:solidFill>
                <a:srgbClr val="EA6389"/>
              </a:solidFill>
              <a:latin typeface="Nunito"/>
              <a:ea typeface="Nunito"/>
              <a:cs typeface="Nunito"/>
              <a:sym typeface="Nunito"/>
            </a:endParaRPr>
          </a:p>
        </p:txBody>
      </p:sp>
      <p:sp>
        <p:nvSpPr>
          <p:cNvPr id="951" name="Google Shape;951;p88"/>
          <p:cNvSpPr txBox="1"/>
          <p:nvPr/>
        </p:nvSpPr>
        <p:spPr>
          <a:xfrm>
            <a:off x="4969043" y="2345236"/>
            <a:ext cx="4084800" cy="123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000" u="none" cap="none" strike="noStrike">
                <a:solidFill>
                  <a:srgbClr val="ABF176"/>
                </a:solidFill>
                <a:latin typeface="Nunito"/>
                <a:ea typeface="Nunito"/>
                <a:cs typeface="Nunito"/>
                <a:sym typeface="Nunito"/>
              </a:rPr>
              <a:t>поломка МР – семейный гипоальдостеронизм 1 типа</a:t>
            </a:r>
            <a:endParaRPr/>
          </a:p>
          <a:p>
            <a:pPr indent="0" lvl="0" marL="0" marR="0" rtl="0" algn="l">
              <a:lnSpc>
                <a:spcPct val="115000"/>
              </a:lnSpc>
              <a:spcBef>
                <a:spcPts val="0"/>
              </a:spcBef>
              <a:spcAft>
                <a:spcPts val="0"/>
              </a:spcAft>
              <a:buClr>
                <a:srgbClr val="000000"/>
              </a:buClr>
              <a:buSzPts val="7200"/>
              <a:buFont typeface="Arial"/>
              <a:buNone/>
            </a:pPr>
            <a:r>
              <a:rPr b="0" i="0" lang="ru" sz="2000" u="none" cap="none" strike="noStrike">
                <a:solidFill>
                  <a:srgbClr val="ABF176"/>
                </a:solidFill>
                <a:latin typeface="Nunito"/>
                <a:ea typeface="Nunito"/>
                <a:cs typeface="Nunito"/>
                <a:sym typeface="Nunito"/>
              </a:rPr>
              <a:t>  </a:t>
            </a:r>
            <a:endParaRPr b="0" i="0" sz="2000" u="none" cap="none" strike="noStrike">
              <a:solidFill>
                <a:srgbClr val="ABF176"/>
              </a:solidFill>
              <a:latin typeface="Nunito"/>
              <a:ea typeface="Nunito"/>
              <a:cs typeface="Nunito"/>
              <a:sym typeface="Nunito"/>
            </a:endParaRPr>
          </a:p>
        </p:txBody>
      </p:sp>
      <p:sp>
        <p:nvSpPr>
          <p:cNvPr id="952" name="Google Shape;952;p88"/>
          <p:cNvSpPr txBox="1"/>
          <p:nvPr/>
        </p:nvSpPr>
        <p:spPr>
          <a:xfrm>
            <a:off x="223807" y="3185830"/>
            <a:ext cx="4466253"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000" u="none" cap="none" strike="noStrike">
                <a:solidFill>
                  <a:srgbClr val="EA6389"/>
                </a:solidFill>
                <a:latin typeface="Nunito"/>
                <a:ea typeface="Nunito"/>
                <a:cs typeface="Nunito"/>
                <a:sym typeface="Nunito"/>
              </a:rPr>
              <a:t>поломка ENaC – синдром Лиддла</a:t>
            </a:r>
            <a:endParaRPr b="0" i="0" sz="2000" u="none" cap="none" strike="noStrike">
              <a:solidFill>
                <a:srgbClr val="EA6389"/>
              </a:solidFill>
              <a:latin typeface="Nunito"/>
              <a:ea typeface="Nunito"/>
              <a:cs typeface="Nunito"/>
              <a:sym typeface="Nunito"/>
            </a:endParaRPr>
          </a:p>
        </p:txBody>
      </p:sp>
      <p:sp>
        <p:nvSpPr>
          <p:cNvPr id="953" name="Google Shape;953;p88"/>
          <p:cNvSpPr txBox="1"/>
          <p:nvPr/>
        </p:nvSpPr>
        <p:spPr>
          <a:xfrm>
            <a:off x="223825" y="3785450"/>
            <a:ext cx="4256700"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000" u="none" cap="none" strike="noStrike">
                <a:solidFill>
                  <a:srgbClr val="EA6389"/>
                </a:solidFill>
                <a:latin typeface="Nunito"/>
                <a:ea typeface="Nunito"/>
                <a:cs typeface="Nunito"/>
                <a:sym typeface="Nunito"/>
              </a:rPr>
              <a:t>семейный </a:t>
            </a:r>
            <a:endParaRPr b="0" i="0" sz="2000" u="none" cap="none" strike="noStrike">
              <a:solidFill>
                <a:srgbClr val="EA6389"/>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7200"/>
              <a:buFont typeface="Arial"/>
              <a:buNone/>
            </a:pPr>
            <a:r>
              <a:rPr b="0" i="0" lang="ru" sz="2000" u="none" cap="none" strike="noStrike">
                <a:solidFill>
                  <a:srgbClr val="EA6389"/>
                </a:solidFill>
                <a:latin typeface="Nunito"/>
                <a:ea typeface="Nunito"/>
                <a:cs typeface="Nunito"/>
                <a:sym typeface="Nunito"/>
              </a:rPr>
              <a:t>гиперальдостеронизм 1-4 типов   </a:t>
            </a:r>
            <a:endParaRPr b="0" i="0" sz="2000" u="none" cap="none" strike="noStrike">
              <a:solidFill>
                <a:srgbClr val="EA6389"/>
              </a:solidFill>
              <a:latin typeface="Nunito"/>
              <a:ea typeface="Nunito"/>
              <a:cs typeface="Nunito"/>
              <a:sym typeface="Nunito"/>
            </a:endParaRPr>
          </a:p>
        </p:txBody>
      </p:sp>
      <p:sp>
        <p:nvSpPr>
          <p:cNvPr id="954" name="Google Shape;954;p88"/>
          <p:cNvSpPr txBox="1"/>
          <p:nvPr/>
        </p:nvSpPr>
        <p:spPr>
          <a:xfrm>
            <a:off x="223809" y="4446600"/>
            <a:ext cx="4466253"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000" u="none" cap="none" strike="noStrike">
                <a:solidFill>
                  <a:srgbClr val="EA6389"/>
                </a:solidFill>
                <a:latin typeface="Nunito"/>
                <a:ea typeface="Nunito"/>
                <a:cs typeface="Nunito"/>
                <a:sym typeface="Nunito"/>
              </a:rPr>
              <a:t>ВГКН (11 и 17) и др.</a:t>
            </a:r>
            <a:endParaRPr b="0" i="0" sz="2000" u="none" cap="none" strike="noStrike">
              <a:solidFill>
                <a:srgbClr val="EA6389"/>
              </a:solidFill>
              <a:latin typeface="Nunito"/>
              <a:ea typeface="Nunito"/>
              <a:cs typeface="Nunito"/>
              <a:sym typeface="Nunito"/>
            </a:endParaRPr>
          </a:p>
        </p:txBody>
      </p:sp>
      <p:sp>
        <p:nvSpPr>
          <p:cNvPr id="955" name="Google Shape;955;p88"/>
          <p:cNvSpPr txBox="1"/>
          <p:nvPr/>
        </p:nvSpPr>
        <p:spPr>
          <a:xfrm>
            <a:off x="4969043" y="3229990"/>
            <a:ext cx="4466253" cy="696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2000" u="none" cap="none" strike="noStrike">
                <a:solidFill>
                  <a:srgbClr val="ABF176"/>
                </a:solidFill>
                <a:latin typeface="Nunito"/>
                <a:ea typeface="Nunito"/>
                <a:cs typeface="Nunito"/>
                <a:sym typeface="Nunito"/>
              </a:rPr>
              <a:t>ВГКН (21) и др.</a:t>
            </a:r>
            <a:endParaRPr b="0" i="0" sz="2000" u="none" cap="none" strike="noStrike">
              <a:solidFill>
                <a:srgbClr val="ABF176"/>
              </a:solidFill>
              <a:latin typeface="Nunito"/>
              <a:ea typeface="Nunito"/>
              <a:cs typeface="Nunito"/>
              <a:sym typeface="Nuni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id="960" name="Google Shape;960;p89"/>
          <p:cNvPicPr preferRelativeResize="0"/>
          <p:nvPr/>
        </p:nvPicPr>
        <p:blipFill rotWithShape="1">
          <a:blip r:embed="rId3">
            <a:alphaModFix/>
          </a:blip>
          <a:srcRect b="0" l="0" r="0" t="0"/>
          <a:stretch/>
        </p:blipFill>
        <p:spPr>
          <a:xfrm>
            <a:off x="939925" y="36262"/>
            <a:ext cx="1071350" cy="1658325"/>
          </a:xfrm>
          <a:prstGeom prst="rect">
            <a:avLst/>
          </a:prstGeom>
          <a:noFill/>
          <a:ln>
            <a:noFill/>
          </a:ln>
        </p:spPr>
      </p:pic>
      <p:sp>
        <p:nvSpPr>
          <p:cNvPr id="961" name="Google Shape;961;p89"/>
          <p:cNvSpPr txBox="1"/>
          <p:nvPr/>
        </p:nvSpPr>
        <p:spPr>
          <a:xfrm>
            <a:off x="2234025" y="304450"/>
            <a:ext cx="5700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0" i="0" lang="ru" sz="4200" u="none" cap="none" strike="noStrike">
                <a:solidFill>
                  <a:srgbClr val="18E0A5"/>
                </a:solidFill>
                <a:latin typeface="Montserrat"/>
                <a:ea typeface="Montserrat"/>
                <a:cs typeface="Montserrat"/>
                <a:sym typeface="Montserrat"/>
              </a:rPr>
              <a:t>Лекарства против </a:t>
            </a:r>
            <a:endParaRPr b="0" i="0" sz="4200" u="none" cap="none" strike="noStrike">
              <a:solidFill>
                <a:srgbClr val="18E0A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200"/>
              <a:buFont typeface="Arial"/>
              <a:buNone/>
            </a:pPr>
            <a:r>
              <a:rPr b="0" i="0" lang="ru" sz="4200" u="none" cap="none" strike="noStrike">
                <a:solidFill>
                  <a:srgbClr val="18E0A5"/>
                </a:solidFill>
                <a:latin typeface="Montserrat"/>
                <a:ea typeface="Montserrat"/>
                <a:cs typeface="Montserrat"/>
                <a:sym typeface="Montserrat"/>
              </a:rPr>
              <a:t>РААС</a:t>
            </a:r>
            <a:endParaRPr b="0" i="0" sz="4200" u="none" cap="none" strike="noStrike">
              <a:solidFill>
                <a:srgbClr val="18E0A5"/>
              </a:solidFill>
              <a:latin typeface="Montserrat"/>
              <a:ea typeface="Montserrat"/>
              <a:cs typeface="Montserrat"/>
              <a:sym typeface="Montserrat"/>
            </a:endParaRPr>
          </a:p>
        </p:txBody>
      </p:sp>
      <p:pic>
        <p:nvPicPr>
          <p:cNvPr id="962" name="Google Shape;962;p89"/>
          <p:cNvPicPr preferRelativeResize="0"/>
          <p:nvPr/>
        </p:nvPicPr>
        <p:blipFill rotWithShape="1">
          <a:blip r:embed="rId4">
            <a:alphaModFix/>
          </a:blip>
          <a:srcRect b="0" l="0" r="0" t="0"/>
          <a:stretch/>
        </p:blipFill>
        <p:spPr>
          <a:xfrm>
            <a:off x="2140250" y="1761959"/>
            <a:ext cx="1071350" cy="844023"/>
          </a:xfrm>
          <a:prstGeom prst="rect">
            <a:avLst/>
          </a:prstGeom>
          <a:noFill/>
          <a:ln>
            <a:noFill/>
          </a:ln>
        </p:spPr>
      </p:pic>
      <p:sp>
        <p:nvSpPr>
          <p:cNvPr id="963" name="Google Shape;963;p89"/>
          <p:cNvSpPr txBox="1"/>
          <p:nvPr/>
        </p:nvSpPr>
        <p:spPr>
          <a:xfrm>
            <a:off x="1929550" y="2585465"/>
            <a:ext cx="1956380" cy="313785"/>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0" i="0" lang="ru" sz="1400" u="none" cap="none" strike="noStrike">
                <a:solidFill>
                  <a:srgbClr val="8E7CC3"/>
                </a:solidFill>
                <a:latin typeface="Nunito"/>
                <a:ea typeface="Nunito"/>
                <a:cs typeface="Nunito"/>
                <a:sym typeface="Nunito"/>
              </a:rPr>
              <a:t>ингибиторы ренина</a:t>
            </a:r>
            <a:endParaRPr b="0" i="0" sz="1200" u="none" cap="none" strike="noStrike">
              <a:solidFill>
                <a:srgbClr val="8E7CC3"/>
              </a:solidFill>
              <a:latin typeface="Nunito"/>
              <a:ea typeface="Nunito"/>
              <a:cs typeface="Nunito"/>
              <a:sym typeface="Nunito"/>
            </a:endParaRPr>
          </a:p>
        </p:txBody>
      </p:sp>
      <p:sp>
        <p:nvSpPr>
          <p:cNvPr id="964" name="Google Shape;964;p89"/>
          <p:cNvSpPr txBox="1"/>
          <p:nvPr/>
        </p:nvSpPr>
        <p:spPr>
          <a:xfrm>
            <a:off x="1198013" y="2891009"/>
            <a:ext cx="2685900" cy="696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0" i="0" lang="ru" sz="2200" u="none" cap="none" strike="noStrike">
                <a:solidFill>
                  <a:srgbClr val="EA6389"/>
                </a:solidFill>
                <a:latin typeface="Nunito"/>
                <a:ea typeface="Nunito"/>
                <a:cs typeface="Nunito"/>
                <a:sym typeface="Nunito"/>
              </a:rPr>
              <a:t>ингибиторы АПФ</a:t>
            </a:r>
            <a:endParaRPr b="0" i="0" sz="2200" u="none" cap="none" strike="noStrike">
              <a:solidFill>
                <a:srgbClr val="EA6389"/>
              </a:solidFill>
              <a:latin typeface="Nunito"/>
              <a:ea typeface="Nunito"/>
              <a:cs typeface="Nunito"/>
              <a:sym typeface="Nunito"/>
            </a:endParaRPr>
          </a:p>
        </p:txBody>
      </p:sp>
      <p:sp>
        <p:nvSpPr>
          <p:cNvPr id="965" name="Google Shape;965;p89"/>
          <p:cNvSpPr txBox="1"/>
          <p:nvPr/>
        </p:nvSpPr>
        <p:spPr>
          <a:xfrm>
            <a:off x="98510" y="3660051"/>
            <a:ext cx="3908700" cy="426863"/>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0" i="0" lang="ru" sz="1900" u="none" cap="none" strike="noStrike">
                <a:solidFill>
                  <a:srgbClr val="EA6389"/>
                </a:solidFill>
                <a:latin typeface="Nunito"/>
                <a:ea typeface="Nunito"/>
                <a:cs typeface="Nunito"/>
                <a:sym typeface="Nunito"/>
              </a:rPr>
              <a:t>антагонисты рецепторов 1 типа</a:t>
            </a:r>
            <a:endParaRPr b="0" i="0" sz="1900" u="none" cap="none" strike="noStrike">
              <a:solidFill>
                <a:srgbClr val="EA6389"/>
              </a:solidFill>
              <a:latin typeface="Nunito"/>
              <a:ea typeface="Nunito"/>
              <a:cs typeface="Nunito"/>
              <a:sym typeface="Nunito"/>
            </a:endParaRPr>
          </a:p>
        </p:txBody>
      </p:sp>
      <p:sp>
        <p:nvSpPr>
          <p:cNvPr id="966" name="Google Shape;966;p89"/>
          <p:cNvSpPr txBox="1"/>
          <p:nvPr/>
        </p:nvSpPr>
        <p:spPr>
          <a:xfrm>
            <a:off x="951975" y="4528517"/>
            <a:ext cx="2564100" cy="506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0" i="0" lang="ru" sz="2200" u="none" cap="none" strike="noStrike">
                <a:solidFill>
                  <a:srgbClr val="EA6389"/>
                </a:solidFill>
                <a:latin typeface="Nunito"/>
                <a:ea typeface="Nunito"/>
                <a:cs typeface="Nunito"/>
                <a:sym typeface="Nunito"/>
              </a:rPr>
              <a:t>антагонисты МР</a:t>
            </a:r>
            <a:endParaRPr b="0" i="0" sz="2200" u="none" cap="none" strike="noStrike">
              <a:solidFill>
                <a:srgbClr val="EA6389"/>
              </a:solidFill>
              <a:latin typeface="Nunito"/>
              <a:ea typeface="Nunito"/>
              <a:cs typeface="Nunito"/>
              <a:sym typeface="Nunito"/>
            </a:endParaRPr>
          </a:p>
        </p:txBody>
      </p:sp>
      <p:sp>
        <p:nvSpPr>
          <p:cNvPr id="967" name="Google Shape;967;p89"/>
          <p:cNvSpPr txBox="1"/>
          <p:nvPr/>
        </p:nvSpPr>
        <p:spPr>
          <a:xfrm>
            <a:off x="3767800" y="2933588"/>
            <a:ext cx="5700300" cy="523190"/>
          </a:xfrm>
          <a:prstGeom prst="rect">
            <a:avLst/>
          </a:prstGeom>
          <a:no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None/>
            </a:pPr>
            <a:r>
              <a:rPr b="0" i="0" lang="ru" sz="2200" u="none" cap="none" strike="noStrike">
                <a:solidFill>
                  <a:srgbClr val="18E0A5"/>
                </a:solidFill>
                <a:latin typeface="Montserrat"/>
                <a:ea typeface="Montserrat"/>
                <a:cs typeface="Montserrat"/>
                <a:sym typeface="Montserrat"/>
              </a:rPr>
              <a:t>- эналаприл, рамиприл и т. д.</a:t>
            </a:r>
            <a:endParaRPr b="0" i="0" sz="2200" u="none" cap="none" strike="noStrike">
              <a:solidFill>
                <a:srgbClr val="18E0A5"/>
              </a:solidFill>
              <a:latin typeface="Montserrat"/>
              <a:ea typeface="Montserrat"/>
              <a:cs typeface="Montserrat"/>
              <a:sym typeface="Montserrat"/>
            </a:endParaRPr>
          </a:p>
        </p:txBody>
      </p:sp>
      <p:sp>
        <p:nvSpPr>
          <p:cNvPr id="968" name="Google Shape;968;p89"/>
          <p:cNvSpPr txBox="1"/>
          <p:nvPr/>
        </p:nvSpPr>
        <p:spPr>
          <a:xfrm>
            <a:off x="3825857" y="3587909"/>
            <a:ext cx="5700300" cy="538579"/>
          </a:xfrm>
          <a:prstGeom prst="rect">
            <a:avLst/>
          </a:prstGeom>
          <a:no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None/>
            </a:pPr>
            <a:r>
              <a:rPr b="0" i="0" lang="ru" sz="2200" u="none" cap="none" strike="noStrike">
                <a:solidFill>
                  <a:srgbClr val="18E0A5"/>
                </a:solidFill>
                <a:latin typeface="Montserrat"/>
                <a:ea typeface="Montserrat"/>
                <a:cs typeface="Montserrat"/>
                <a:sym typeface="Montserrat"/>
              </a:rPr>
              <a:t>- кандесартан, азилсартан и т. д.</a:t>
            </a:r>
            <a:endParaRPr b="0" i="0" sz="2200" u="none" cap="none" strike="noStrike">
              <a:solidFill>
                <a:srgbClr val="18E0A5"/>
              </a:solidFill>
              <a:latin typeface="Montserrat"/>
              <a:ea typeface="Montserrat"/>
              <a:cs typeface="Montserrat"/>
              <a:sym typeface="Montserrat"/>
            </a:endParaRPr>
          </a:p>
        </p:txBody>
      </p:sp>
      <p:sp>
        <p:nvSpPr>
          <p:cNvPr id="969" name="Google Shape;969;p89"/>
          <p:cNvSpPr txBox="1"/>
          <p:nvPr/>
        </p:nvSpPr>
        <p:spPr>
          <a:xfrm>
            <a:off x="3321780" y="4542850"/>
            <a:ext cx="57003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18E0A5"/>
              </a:buClr>
              <a:buSzPts val="2400"/>
              <a:buFont typeface="Montserrat"/>
              <a:buChar char="-"/>
            </a:pPr>
            <a:r>
              <a:rPr b="0" i="0" lang="ru" sz="2400" u="none" cap="none" strike="noStrike">
                <a:solidFill>
                  <a:srgbClr val="18E0A5"/>
                </a:solidFill>
                <a:latin typeface="Montserrat"/>
                <a:ea typeface="Montserrat"/>
                <a:cs typeface="Montserrat"/>
                <a:sym typeface="Montserrat"/>
              </a:rPr>
              <a:t>эплеренон, финеренон т. д.</a:t>
            </a:r>
            <a:endParaRPr b="0" i="0" sz="2400" u="none" cap="none" strike="noStrike">
              <a:solidFill>
                <a:srgbClr val="18E0A5"/>
              </a:solidFill>
              <a:latin typeface="Montserrat"/>
              <a:ea typeface="Montserrat"/>
              <a:cs typeface="Montserrat"/>
              <a:sym typeface="Montserrat"/>
            </a:endParaRPr>
          </a:p>
        </p:txBody>
      </p:sp>
      <p:sp>
        <p:nvSpPr>
          <p:cNvPr id="970" name="Google Shape;970;p89"/>
          <p:cNvSpPr txBox="1"/>
          <p:nvPr/>
        </p:nvSpPr>
        <p:spPr>
          <a:xfrm>
            <a:off x="3650588" y="4126500"/>
            <a:ext cx="5414400" cy="461700"/>
          </a:xfrm>
          <a:prstGeom prst="rect">
            <a:avLst/>
          </a:prstGeom>
          <a:no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None/>
            </a:pPr>
            <a:r>
              <a:rPr b="0" i="0" lang="ru" sz="1800" u="none" cap="none" strike="noStrike">
                <a:solidFill>
                  <a:srgbClr val="18E0A5"/>
                </a:solidFill>
                <a:latin typeface="Montserrat"/>
                <a:ea typeface="Montserrat"/>
                <a:cs typeface="Montserrat"/>
                <a:sym typeface="Montserrat"/>
              </a:rPr>
              <a:t>- баксдростат</a:t>
            </a:r>
            <a:endParaRPr b="0" i="0" sz="1800" u="none" cap="none" strike="noStrike">
              <a:solidFill>
                <a:srgbClr val="18E0A5"/>
              </a:solidFill>
              <a:latin typeface="Montserrat"/>
              <a:ea typeface="Montserrat"/>
              <a:cs typeface="Montserrat"/>
              <a:sym typeface="Montserrat"/>
            </a:endParaRPr>
          </a:p>
        </p:txBody>
      </p:sp>
      <p:sp>
        <p:nvSpPr>
          <p:cNvPr id="971" name="Google Shape;971;p89"/>
          <p:cNvSpPr txBox="1"/>
          <p:nvPr/>
        </p:nvSpPr>
        <p:spPr>
          <a:xfrm>
            <a:off x="3127795" y="1879211"/>
            <a:ext cx="1956380" cy="313785"/>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1400" u="none" cap="none" strike="noStrike">
                <a:solidFill>
                  <a:srgbClr val="8E7CC3"/>
                </a:solidFill>
                <a:latin typeface="Nunito"/>
                <a:ea typeface="Nunito"/>
                <a:cs typeface="Nunito"/>
                <a:sym typeface="Nunito"/>
              </a:rPr>
              <a:t>синтез ангиотензиногена</a:t>
            </a:r>
            <a:endParaRPr b="0" i="0" sz="1200" u="none" cap="none" strike="noStrike">
              <a:solidFill>
                <a:srgbClr val="8E7CC3"/>
              </a:solidFill>
              <a:latin typeface="Nunito"/>
              <a:ea typeface="Nunito"/>
              <a:cs typeface="Nunito"/>
              <a:sym typeface="Nunito"/>
            </a:endParaRPr>
          </a:p>
        </p:txBody>
      </p:sp>
      <p:sp>
        <p:nvSpPr>
          <p:cNvPr id="972" name="Google Shape;972;p89"/>
          <p:cNvSpPr txBox="1"/>
          <p:nvPr/>
        </p:nvSpPr>
        <p:spPr>
          <a:xfrm>
            <a:off x="477975" y="4177777"/>
            <a:ext cx="34059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200"/>
              <a:buFont typeface="Arial"/>
              <a:buNone/>
            </a:pPr>
            <a:r>
              <a:rPr b="0" i="0" lang="ru" sz="1400" u="none" cap="none" strike="noStrike">
                <a:solidFill>
                  <a:srgbClr val="8E7CC3"/>
                </a:solidFill>
                <a:latin typeface="Nunito"/>
                <a:ea typeface="Nunito"/>
                <a:cs typeface="Nunito"/>
                <a:sym typeface="Nunito"/>
              </a:rPr>
              <a:t>ингибиторы альдостеронсинтазы</a:t>
            </a:r>
            <a:endParaRPr b="0" i="0" sz="1200" u="none" cap="none" strike="noStrike">
              <a:solidFill>
                <a:srgbClr val="8E7CC3"/>
              </a:solidFill>
              <a:latin typeface="Nunito"/>
              <a:ea typeface="Nunito"/>
              <a:cs typeface="Nunito"/>
              <a:sym typeface="Nunito"/>
            </a:endParaRPr>
          </a:p>
        </p:txBody>
      </p:sp>
      <p:sp>
        <p:nvSpPr>
          <p:cNvPr id="973" name="Google Shape;973;p89"/>
          <p:cNvSpPr txBox="1"/>
          <p:nvPr/>
        </p:nvSpPr>
        <p:spPr>
          <a:xfrm>
            <a:off x="3767800" y="2564286"/>
            <a:ext cx="5254280" cy="430857"/>
          </a:xfrm>
          <a:prstGeom prst="rect">
            <a:avLst/>
          </a:prstGeom>
          <a:no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None/>
            </a:pPr>
            <a:r>
              <a:rPr b="0" i="0" lang="ru" sz="1200" u="none" cap="none" strike="noStrike">
                <a:solidFill>
                  <a:srgbClr val="18E0A5"/>
                </a:solidFill>
                <a:latin typeface="Montserrat"/>
                <a:ea typeface="Montserrat"/>
                <a:cs typeface="Montserrat"/>
                <a:sym typeface="Montserrat"/>
              </a:rPr>
              <a:t>-  </a:t>
            </a:r>
            <a:r>
              <a:rPr b="0" i="0" lang="ru" sz="1600" u="none" cap="none" strike="noStrike">
                <a:solidFill>
                  <a:srgbClr val="18E0A5"/>
                </a:solidFill>
                <a:latin typeface="Montserrat"/>
                <a:ea typeface="Montserrat"/>
                <a:cs typeface="Montserrat"/>
                <a:sym typeface="Montserrat"/>
              </a:rPr>
              <a:t>алискирен</a:t>
            </a:r>
            <a:endParaRPr b="0" i="0" sz="1200" u="none" cap="none" strike="noStrike">
              <a:solidFill>
                <a:srgbClr val="18E0A5"/>
              </a:solidFill>
              <a:latin typeface="Montserrat"/>
              <a:ea typeface="Montserrat"/>
              <a:cs typeface="Montserrat"/>
              <a:sym typeface="Montserrat"/>
            </a:endParaRPr>
          </a:p>
        </p:txBody>
      </p:sp>
      <p:sp>
        <p:nvSpPr>
          <p:cNvPr id="974" name="Google Shape;974;p89"/>
          <p:cNvSpPr txBox="1"/>
          <p:nvPr/>
        </p:nvSpPr>
        <p:spPr>
          <a:xfrm>
            <a:off x="4781260" y="1958075"/>
            <a:ext cx="3153065" cy="400079"/>
          </a:xfrm>
          <a:prstGeom prst="rect">
            <a:avLst/>
          </a:prstGeom>
          <a:noFill/>
          <a:ln>
            <a:noFill/>
          </a:ln>
        </p:spPr>
        <p:txBody>
          <a:bodyPr anchorCtr="0" anchor="t" bIns="91425" lIns="91425" spcFirstLastPara="1" rIns="91425" wrap="square" tIns="91425">
            <a:spAutoFit/>
          </a:bodyPr>
          <a:lstStyle/>
          <a:p>
            <a:pPr indent="0" lvl="0" marL="76200" marR="0" rtl="0" algn="l">
              <a:lnSpc>
                <a:spcPct val="100000"/>
              </a:lnSpc>
              <a:spcBef>
                <a:spcPts val="0"/>
              </a:spcBef>
              <a:spcAft>
                <a:spcPts val="0"/>
              </a:spcAft>
              <a:buNone/>
            </a:pPr>
            <a:r>
              <a:rPr b="0" i="0" lang="ru" sz="1400" u="none" cap="none" strike="noStrike">
                <a:solidFill>
                  <a:srgbClr val="18E0A5"/>
                </a:solidFill>
                <a:latin typeface="Montserrat"/>
                <a:ea typeface="Montserrat"/>
                <a:cs typeface="Montserrat"/>
                <a:sym typeface="Montserrat"/>
              </a:rPr>
              <a:t>-  зилебеcиран, тонламарсен</a:t>
            </a:r>
            <a:endParaRPr b="0" i="0" sz="1400" u="none" cap="none" strike="noStrike">
              <a:solidFill>
                <a:srgbClr val="18E0A5"/>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90"/>
          <p:cNvSpPr txBox="1"/>
          <p:nvPr/>
        </p:nvSpPr>
        <p:spPr>
          <a:xfrm>
            <a:off x="5827725" y="1928025"/>
            <a:ext cx="3500400" cy="2324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7200"/>
              <a:buFont typeface="Arial"/>
              <a:buNone/>
            </a:pPr>
            <a:r>
              <a:rPr b="0" i="0" lang="ru" sz="8500" u="none" cap="none" strike="noStrike">
                <a:solidFill>
                  <a:srgbClr val="8E7CC3"/>
                </a:solidFill>
                <a:latin typeface="Nunito"/>
                <a:ea typeface="Nunito"/>
                <a:cs typeface="Nunito"/>
                <a:sym typeface="Nunito"/>
              </a:rPr>
              <a:t>ЮГА</a:t>
            </a:r>
            <a:endParaRPr b="0" i="0" sz="8500" u="none" cap="none" strike="noStrike">
              <a:solidFill>
                <a:srgbClr val="8E7CC3"/>
              </a:solidFill>
              <a:latin typeface="Nunito"/>
              <a:ea typeface="Nunito"/>
              <a:cs typeface="Nunito"/>
              <a:sym typeface="Nunito"/>
            </a:endParaRPr>
          </a:p>
        </p:txBody>
      </p:sp>
      <p:sp>
        <p:nvSpPr>
          <p:cNvPr id="980" name="Google Shape;980;p90"/>
          <p:cNvSpPr/>
          <p:nvPr/>
        </p:nvSpPr>
        <p:spPr>
          <a:xfrm rot="5400000">
            <a:off x="2712050" y="2973850"/>
            <a:ext cx="2998200" cy="906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981" name="Google Shape;981;p90"/>
          <p:cNvSpPr/>
          <p:nvPr/>
        </p:nvSpPr>
        <p:spPr>
          <a:xfrm>
            <a:off x="3959875" y="4427650"/>
            <a:ext cx="268800" cy="906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982" name="Google Shape;982;p90"/>
          <p:cNvSpPr/>
          <p:nvPr/>
        </p:nvSpPr>
        <p:spPr>
          <a:xfrm>
            <a:off x="3959875" y="3124825"/>
            <a:ext cx="268800" cy="906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983" name="Google Shape;983;p90"/>
          <p:cNvSpPr/>
          <p:nvPr/>
        </p:nvSpPr>
        <p:spPr>
          <a:xfrm>
            <a:off x="3959875" y="1520050"/>
            <a:ext cx="268800" cy="906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984" name="Google Shape;984;p90"/>
          <p:cNvSpPr txBox="1"/>
          <p:nvPr/>
        </p:nvSpPr>
        <p:spPr>
          <a:xfrm>
            <a:off x="1559600" y="1301600"/>
            <a:ext cx="3000000" cy="97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0" i="0" lang="ru" sz="2400" u="none" cap="none" strike="noStrike">
                <a:solidFill>
                  <a:srgbClr val="434343"/>
                </a:solidFill>
                <a:highlight>
                  <a:schemeClr val="lt1"/>
                </a:highlight>
                <a:latin typeface="Nunito"/>
                <a:ea typeface="Nunito"/>
                <a:cs typeface="Nunito"/>
                <a:sym typeface="Nunito"/>
              </a:rPr>
              <a:t>β1-рецептор в ЮГА</a:t>
            </a:r>
            <a:endParaRPr b="0" i="0" sz="2400" u="none" cap="none" strike="noStrike">
              <a:solidFill>
                <a:srgbClr val="434343"/>
              </a:solidFill>
              <a:latin typeface="Nunito"/>
              <a:ea typeface="Nunito"/>
              <a:cs typeface="Nunito"/>
              <a:sym typeface="Nunito"/>
            </a:endParaRPr>
          </a:p>
        </p:txBody>
      </p:sp>
      <p:pic>
        <p:nvPicPr>
          <p:cNvPr id="985" name="Google Shape;985;p90"/>
          <p:cNvPicPr preferRelativeResize="0"/>
          <p:nvPr/>
        </p:nvPicPr>
        <p:blipFill rotWithShape="1">
          <a:blip r:embed="rId3">
            <a:alphaModFix/>
          </a:blip>
          <a:srcRect b="0" l="21420" r="0" t="0"/>
          <a:stretch/>
        </p:blipFill>
        <p:spPr>
          <a:xfrm>
            <a:off x="4407147" y="1896525"/>
            <a:ext cx="1576250" cy="2387100"/>
          </a:xfrm>
          <a:prstGeom prst="rect">
            <a:avLst/>
          </a:prstGeom>
          <a:noFill/>
          <a:ln>
            <a:noFill/>
          </a:ln>
        </p:spPr>
      </p:pic>
      <p:pic>
        <p:nvPicPr>
          <p:cNvPr id="986" name="Google Shape;986;p90"/>
          <p:cNvPicPr preferRelativeResize="0"/>
          <p:nvPr/>
        </p:nvPicPr>
        <p:blipFill rotWithShape="1">
          <a:blip r:embed="rId4">
            <a:alphaModFix/>
          </a:blip>
          <a:srcRect b="0" l="0" r="0" t="0"/>
          <a:stretch/>
        </p:blipFill>
        <p:spPr>
          <a:xfrm>
            <a:off x="141875" y="139237"/>
            <a:ext cx="1071350" cy="1658325"/>
          </a:xfrm>
          <a:prstGeom prst="rect">
            <a:avLst/>
          </a:prstGeom>
          <a:noFill/>
          <a:ln>
            <a:noFill/>
          </a:ln>
        </p:spPr>
      </p:pic>
      <p:sp>
        <p:nvSpPr>
          <p:cNvPr id="987" name="Google Shape;987;p90"/>
          <p:cNvSpPr txBox="1"/>
          <p:nvPr/>
        </p:nvSpPr>
        <p:spPr>
          <a:xfrm>
            <a:off x="766675" y="2315875"/>
            <a:ext cx="57003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300"/>
              <a:buFont typeface="Arial"/>
              <a:buNone/>
            </a:pPr>
            <a:r>
              <a:rPr b="0" i="0" lang="ru" sz="3300" u="none" cap="none" strike="noStrike">
                <a:solidFill>
                  <a:srgbClr val="18E0A5"/>
                </a:solidFill>
                <a:latin typeface="Montserrat"/>
                <a:ea typeface="Montserrat"/>
                <a:cs typeface="Montserrat"/>
                <a:sym typeface="Montserrat"/>
              </a:rPr>
              <a:t>денервация </a:t>
            </a:r>
            <a:endParaRPr b="0" i="0" sz="3300" u="none" cap="none" strike="noStrike">
              <a:solidFill>
                <a:srgbClr val="18E0A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300"/>
              <a:buFont typeface="Arial"/>
              <a:buNone/>
            </a:pPr>
            <a:r>
              <a:rPr b="0" i="0" lang="ru" sz="3300" u="none" cap="none" strike="noStrike">
                <a:solidFill>
                  <a:srgbClr val="18E0A5"/>
                </a:solidFill>
                <a:latin typeface="Montserrat"/>
                <a:ea typeface="Montserrat"/>
                <a:cs typeface="Montserrat"/>
                <a:sym typeface="Montserrat"/>
              </a:rPr>
              <a:t>почечных </a:t>
            </a:r>
            <a:endParaRPr b="0" i="0" sz="3300" u="none" cap="none" strike="noStrike">
              <a:solidFill>
                <a:srgbClr val="18E0A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300"/>
              <a:buFont typeface="Arial"/>
              <a:buNone/>
            </a:pPr>
            <a:r>
              <a:rPr b="0" i="0" lang="ru" sz="3300" u="none" cap="none" strike="noStrike">
                <a:solidFill>
                  <a:srgbClr val="18E0A5"/>
                </a:solidFill>
                <a:latin typeface="Montserrat"/>
                <a:ea typeface="Montserrat"/>
                <a:cs typeface="Montserrat"/>
                <a:sym typeface="Montserrat"/>
              </a:rPr>
              <a:t>артерий</a:t>
            </a:r>
            <a:endParaRPr b="0" i="0" sz="3300" u="none" cap="none" strike="noStrike">
              <a:solidFill>
                <a:srgbClr val="18E0A5"/>
              </a:solidFill>
              <a:latin typeface="Montserrat"/>
              <a:ea typeface="Montserrat"/>
              <a:cs typeface="Montserrat"/>
              <a:sym typeface="Montserrat"/>
            </a:endParaRPr>
          </a:p>
        </p:txBody>
      </p:sp>
      <p:sp>
        <p:nvSpPr>
          <p:cNvPr id="988" name="Google Shape;988;p90"/>
          <p:cNvSpPr/>
          <p:nvPr/>
        </p:nvSpPr>
        <p:spPr>
          <a:xfrm>
            <a:off x="2216838" y="928575"/>
            <a:ext cx="1383000" cy="1570500"/>
          </a:xfrm>
          <a:prstGeom prst="mathMultiply">
            <a:avLst>
              <a:gd fmla="val 23520" name="adj1"/>
            </a:avLst>
          </a:prstGeom>
          <a:solidFill>
            <a:srgbClr val="18E0A5"/>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91"/>
          <p:cNvSpPr txBox="1"/>
          <p:nvPr>
            <p:ph type="ctrTitle"/>
          </p:nvPr>
        </p:nvSpPr>
        <p:spPr>
          <a:xfrm>
            <a:off x="311700" y="654275"/>
            <a:ext cx="8520600" cy="3686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t/>
            </a:r>
            <a:endParaRPr sz="15000">
              <a:solidFill>
                <a:srgbClr val="666666"/>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7200">
                <a:solidFill>
                  <a:srgbClr val="666666"/>
                </a:solidFill>
                <a:latin typeface="Nunito"/>
                <a:ea typeface="Nunito"/>
                <a:cs typeface="Nunito"/>
                <a:sym typeface="Nunito"/>
              </a:rPr>
              <a:t>первичная</a:t>
            </a:r>
            <a:r>
              <a:rPr lang="ru" sz="15000">
                <a:solidFill>
                  <a:srgbClr val="666666"/>
                </a:solidFill>
                <a:latin typeface="Nunito"/>
                <a:ea typeface="Nunito"/>
                <a:cs typeface="Nunito"/>
                <a:sym typeface="Nunito"/>
              </a:rPr>
              <a:t> </a:t>
            </a:r>
            <a:endParaRPr sz="15000">
              <a:solidFill>
                <a:srgbClr val="666666"/>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15000">
                <a:solidFill>
                  <a:srgbClr val="666666"/>
                </a:solidFill>
                <a:latin typeface="Nunito"/>
                <a:ea typeface="Nunito"/>
                <a:cs typeface="Nunito"/>
                <a:sym typeface="Nunito"/>
              </a:rPr>
              <a:t>АГ</a:t>
            </a:r>
            <a:endParaRPr sz="15000">
              <a:solidFill>
                <a:srgbClr val="666666"/>
              </a:solidFill>
              <a:latin typeface="Nunito"/>
              <a:ea typeface="Nunito"/>
              <a:cs typeface="Nunito"/>
              <a:sym typeface="Nuni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92"/>
          <p:cNvSpPr txBox="1"/>
          <p:nvPr/>
        </p:nvSpPr>
        <p:spPr>
          <a:xfrm>
            <a:off x="374550" y="815225"/>
            <a:ext cx="8394900" cy="304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ru" sz="3600" u="none" cap="none" strike="noStrike">
                <a:solidFill>
                  <a:srgbClr val="EA6389"/>
                </a:solidFill>
                <a:latin typeface="Nunito"/>
                <a:ea typeface="Nunito"/>
                <a:cs typeface="Nunito"/>
                <a:sym typeface="Nunito"/>
              </a:rPr>
              <a:t>АГ</a:t>
            </a:r>
            <a:r>
              <a:rPr b="0" i="0" lang="ru" sz="2200" u="none" cap="none" strike="noStrike">
                <a:solidFill>
                  <a:srgbClr val="000000"/>
                </a:solidFill>
                <a:latin typeface="Nunito"/>
                <a:ea typeface="Nunito"/>
                <a:cs typeface="Nunito"/>
                <a:sym typeface="Nunito"/>
              </a:rPr>
              <a:t> -  офисное (в кабинете врача) САД ≥ </a:t>
            </a:r>
            <a:r>
              <a:rPr b="0" i="0" lang="ru" sz="3000" u="none" cap="none" strike="noStrike">
                <a:solidFill>
                  <a:srgbClr val="EA6389"/>
                </a:solidFill>
                <a:latin typeface="Nunito"/>
                <a:ea typeface="Nunito"/>
                <a:cs typeface="Nunito"/>
                <a:sym typeface="Nunito"/>
              </a:rPr>
              <a:t>140</a:t>
            </a:r>
            <a:r>
              <a:rPr b="0" i="0" lang="ru" sz="2200" u="none" cap="none" strike="noStrike">
                <a:solidFill>
                  <a:srgbClr val="000000"/>
                </a:solidFill>
                <a:latin typeface="Nunito"/>
                <a:ea typeface="Nunito"/>
                <a:cs typeface="Nunito"/>
                <a:sym typeface="Nunito"/>
              </a:rPr>
              <a:t> мм рт. ст. </a:t>
            </a:r>
            <a:endParaRPr b="0" i="0" sz="2200" u="none" cap="none" strike="noStrike">
              <a:solidFill>
                <a:srgbClr val="000000"/>
              </a:solidFill>
              <a:latin typeface="Nunito"/>
              <a:ea typeface="Nunito"/>
              <a:cs typeface="Nunito"/>
              <a:sym typeface="Nunito"/>
            </a:endParaRPr>
          </a:p>
          <a:p>
            <a:pPr indent="-540000" lvl="0" marL="1634399" marR="0" rtl="0" algn="l">
              <a:lnSpc>
                <a:spcPct val="100000"/>
              </a:lnSpc>
              <a:spcBef>
                <a:spcPts val="0"/>
              </a:spcBef>
              <a:spcAft>
                <a:spcPts val="0"/>
              </a:spcAft>
              <a:buClr>
                <a:srgbClr val="000000"/>
              </a:buClr>
              <a:buSzPts val="2200"/>
              <a:buFont typeface="Arial"/>
              <a:buNone/>
            </a:pPr>
            <a:r>
              <a:rPr b="0" i="0" lang="ru" sz="2200" u="none" cap="none" strike="noStrike">
                <a:solidFill>
                  <a:srgbClr val="000000"/>
                </a:solidFill>
                <a:latin typeface="Nunito"/>
                <a:ea typeface="Nunito"/>
                <a:cs typeface="Nunito"/>
                <a:sym typeface="Nunito"/>
              </a:rPr>
              <a:t>или офисное ДАД  ≥ </a:t>
            </a:r>
            <a:r>
              <a:rPr b="0" i="0" lang="ru" sz="3000" u="none" cap="none" strike="noStrike">
                <a:solidFill>
                  <a:srgbClr val="EA6389"/>
                </a:solidFill>
                <a:latin typeface="Nunito"/>
                <a:ea typeface="Nunito"/>
                <a:cs typeface="Nunito"/>
                <a:sym typeface="Nunito"/>
              </a:rPr>
              <a:t>90</a:t>
            </a:r>
            <a:r>
              <a:rPr b="0" i="0" lang="ru" sz="2200" u="none" cap="none" strike="noStrike">
                <a:solidFill>
                  <a:srgbClr val="000000"/>
                </a:solidFill>
                <a:latin typeface="Nunito"/>
                <a:ea typeface="Nunito"/>
                <a:cs typeface="Nunito"/>
                <a:sym typeface="Nunito"/>
              </a:rPr>
              <a:t> мм рт. ст. </a:t>
            </a:r>
            <a:endParaRPr b="0" i="0" sz="2200" u="none" cap="none" strike="noStrike">
              <a:solidFill>
                <a:srgbClr val="000000"/>
              </a:solidFill>
              <a:latin typeface="Nunito"/>
              <a:ea typeface="Nunito"/>
              <a:cs typeface="Nunito"/>
              <a:sym typeface="Nunito"/>
            </a:endParaRPr>
          </a:p>
          <a:p>
            <a:pPr indent="-540000" lvl="0" marL="1634399"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Nunito"/>
              <a:ea typeface="Nunito"/>
              <a:cs typeface="Nunito"/>
              <a:sym typeface="Nunito"/>
            </a:endParaRPr>
          </a:p>
          <a:p>
            <a:pPr indent="-540000" lvl="0" marL="1634399"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200"/>
              <a:buFont typeface="Arial"/>
              <a:buNone/>
            </a:pPr>
            <a:r>
              <a:rPr b="0" i="0" lang="ru" sz="2200" u="none" cap="none" strike="noStrike">
                <a:solidFill>
                  <a:srgbClr val="EA6389"/>
                </a:solidFill>
                <a:latin typeface="Nunito"/>
                <a:ea typeface="Nunito"/>
                <a:cs typeface="Nunito"/>
                <a:sym typeface="Nunito"/>
              </a:rPr>
              <a:t>Повышенное артериальное давление</a:t>
            </a:r>
            <a:r>
              <a:rPr b="0" i="0" lang="ru" sz="2200" u="none" cap="none" strike="noStrike">
                <a:solidFill>
                  <a:srgbClr val="000000"/>
                </a:solidFill>
                <a:latin typeface="Nunito"/>
                <a:ea typeface="Nunito"/>
                <a:cs typeface="Nunito"/>
                <a:sym typeface="Nunito"/>
              </a:rPr>
              <a:t> (тоже плохое) - </a:t>
            </a:r>
            <a:endParaRPr b="0" i="0" sz="22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Nunito"/>
              <a:ea typeface="Nunito"/>
              <a:cs typeface="Nunito"/>
              <a:sym typeface="Nunito"/>
            </a:endParaRPr>
          </a:p>
          <a:p>
            <a:pPr indent="457200" lvl="0" marL="0" marR="0" rtl="0" algn="l">
              <a:lnSpc>
                <a:spcPct val="100000"/>
              </a:lnSpc>
              <a:spcBef>
                <a:spcPts val="0"/>
              </a:spcBef>
              <a:spcAft>
                <a:spcPts val="0"/>
              </a:spcAft>
              <a:buClr>
                <a:srgbClr val="000000"/>
              </a:buClr>
              <a:buSzPts val="2200"/>
              <a:buFont typeface="Arial"/>
              <a:buNone/>
            </a:pPr>
            <a:r>
              <a:rPr b="0" i="0" lang="ru" sz="2200" u="none" cap="none" strike="noStrike">
                <a:solidFill>
                  <a:schemeClr val="dk1"/>
                </a:solidFill>
                <a:latin typeface="Nunito"/>
                <a:ea typeface="Nunito"/>
                <a:cs typeface="Nunito"/>
                <a:sym typeface="Nunito"/>
              </a:rPr>
              <a:t>офисное САД 120–139 мм рт. ст. или </a:t>
            </a:r>
            <a:endParaRPr b="0" i="0" sz="2200" u="none" cap="none" strike="noStrike">
              <a:solidFill>
                <a:schemeClr val="dk1"/>
              </a:solidFill>
              <a:latin typeface="Nunito"/>
              <a:ea typeface="Nunito"/>
              <a:cs typeface="Nunito"/>
              <a:sym typeface="Nunito"/>
            </a:endParaRPr>
          </a:p>
          <a:p>
            <a:pPr indent="457200" lvl="0" marL="0" marR="0" rtl="0" algn="l">
              <a:lnSpc>
                <a:spcPct val="100000"/>
              </a:lnSpc>
              <a:spcBef>
                <a:spcPts val="0"/>
              </a:spcBef>
              <a:spcAft>
                <a:spcPts val="0"/>
              </a:spcAft>
              <a:buClr>
                <a:srgbClr val="000000"/>
              </a:buClr>
              <a:buSzPts val="2200"/>
              <a:buFont typeface="Arial"/>
              <a:buNone/>
            </a:pPr>
            <a:r>
              <a:rPr b="0" i="0" lang="ru" sz="2200" u="none" cap="none" strike="noStrike">
                <a:solidFill>
                  <a:schemeClr val="dk1"/>
                </a:solidFill>
                <a:latin typeface="Nunito"/>
                <a:ea typeface="Nunito"/>
                <a:cs typeface="Nunito"/>
                <a:sym typeface="Nunito"/>
              </a:rPr>
              <a:t>офисное ДАД  70–89 мм рт. ст.</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93"/>
          <p:cNvSpPr/>
          <p:nvPr/>
        </p:nvSpPr>
        <p:spPr>
          <a:xfrm>
            <a:off x="0" y="8200"/>
            <a:ext cx="27771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04" name="Google Shape;1004;p93"/>
          <p:cNvSpPr/>
          <p:nvPr/>
        </p:nvSpPr>
        <p:spPr>
          <a:xfrm>
            <a:off x="2879425" y="8200"/>
            <a:ext cx="32916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05" name="Google Shape;1005;p93"/>
          <p:cNvSpPr/>
          <p:nvPr/>
        </p:nvSpPr>
        <p:spPr>
          <a:xfrm>
            <a:off x="6273450" y="8200"/>
            <a:ext cx="28707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06" name="Google Shape;1006;p93"/>
          <p:cNvSpPr txBox="1"/>
          <p:nvPr/>
        </p:nvSpPr>
        <p:spPr>
          <a:xfrm>
            <a:off x="6273350" y="292600"/>
            <a:ext cx="2870700" cy="209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0" i="0" lang="ru" sz="5000" u="none" cap="none" strike="noStrike">
                <a:solidFill>
                  <a:srgbClr val="EA6389"/>
                </a:solidFill>
                <a:latin typeface="Nunito"/>
                <a:ea typeface="Nunito"/>
                <a:cs typeface="Nunito"/>
                <a:sym typeface="Nunito"/>
              </a:rPr>
              <a:t>АГ</a:t>
            </a:r>
            <a:endParaRPr b="0" i="0" sz="50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chemeClr val="dk1"/>
                </a:solidFill>
                <a:latin typeface="Nunito"/>
                <a:ea typeface="Nunito"/>
                <a:cs typeface="Nunito"/>
                <a:sym typeface="Nunito"/>
              </a:rPr>
              <a:t>офисное</a:t>
            </a:r>
            <a:r>
              <a:rPr b="0" i="0" lang="ru" sz="2000" u="none" cap="none" strike="noStrike">
                <a:solidFill>
                  <a:schemeClr val="dk1"/>
                </a:solidFill>
                <a:latin typeface="Nunito"/>
                <a:ea typeface="Nunito"/>
                <a:cs typeface="Nunito"/>
                <a:sym typeface="Nunito"/>
              </a:rPr>
              <a:t> </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140/90</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Nunito"/>
              <a:ea typeface="Nunito"/>
              <a:cs typeface="Nunito"/>
              <a:sym typeface="Nunito"/>
            </a:endParaRPr>
          </a:p>
        </p:txBody>
      </p:sp>
      <p:sp>
        <p:nvSpPr>
          <p:cNvPr id="1007" name="Google Shape;1007;p93"/>
          <p:cNvSpPr txBox="1"/>
          <p:nvPr/>
        </p:nvSpPr>
        <p:spPr>
          <a:xfrm>
            <a:off x="2879425" y="427450"/>
            <a:ext cx="3291600" cy="1600800"/>
          </a:xfrm>
          <a:prstGeom prst="rect">
            <a:avLst/>
          </a:prstGeom>
          <a:solidFill>
            <a:srgbClr val="F3F3F3">
              <a:alpha val="76078"/>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0" i="0" lang="ru" sz="3500" u="none" cap="none" strike="noStrike">
                <a:solidFill>
                  <a:srgbClr val="EA6389"/>
                </a:solidFill>
                <a:latin typeface="Nunito"/>
                <a:ea typeface="Nunito"/>
                <a:cs typeface="Nunito"/>
                <a:sym typeface="Nunito"/>
              </a:rPr>
              <a:t>повышенное</a:t>
            </a:r>
            <a:endParaRPr b="0" i="0" sz="35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rgbClr val="000000"/>
                </a:solidFill>
                <a:latin typeface="Nunito"/>
                <a:ea typeface="Nunito"/>
                <a:cs typeface="Nunito"/>
                <a:sym typeface="Nunito"/>
              </a:rPr>
              <a:t>офисное</a:t>
            </a:r>
            <a:r>
              <a:rPr b="0" i="0" lang="ru" sz="2000" u="none" cap="none" strike="noStrike">
                <a:solidFill>
                  <a:srgbClr val="000000"/>
                </a:solidFill>
                <a:latin typeface="Nunito"/>
                <a:ea typeface="Nunito"/>
                <a:cs typeface="Nunito"/>
                <a:sym typeface="Nunito"/>
              </a:rPr>
              <a:t> </a:t>
            </a:r>
            <a:endParaRPr b="0" i="0" sz="20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120-139/ 70-89</a:t>
            </a:r>
            <a:r>
              <a:rPr b="0" i="0" lang="ru" sz="2200" u="none" cap="none" strike="noStrike">
                <a:solidFill>
                  <a:srgbClr val="EA6389"/>
                </a:solidFill>
                <a:latin typeface="Nunito"/>
                <a:ea typeface="Nunito"/>
                <a:cs typeface="Nunito"/>
                <a:sym typeface="Nunito"/>
              </a:rPr>
              <a:t> </a:t>
            </a:r>
            <a:endParaRPr b="0" i="0" sz="3000" u="none" cap="none" strike="noStrike">
              <a:solidFill>
                <a:srgbClr val="EA6389"/>
              </a:solidFill>
              <a:latin typeface="Nunito"/>
              <a:ea typeface="Nunito"/>
              <a:cs typeface="Nunito"/>
              <a:sym typeface="Nunito"/>
            </a:endParaRPr>
          </a:p>
        </p:txBody>
      </p:sp>
      <p:sp>
        <p:nvSpPr>
          <p:cNvPr id="1008" name="Google Shape;1008;p93"/>
          <p:cNvSpPr txBox="1"/>
          <p:nvPr/>
        </p:nvSpPr>
        <p:spPr>
          <a:xfrm>
            <a:off x="0" y="946650"/>
            <a:ext cx="2777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ru" sz="2700" u="none" cap="none" strike="noStrike">
                <a:solidFill>
                  <a:srgbClr val="EA6389"/>
                </a:solidFill>
                <a:latin typeface="Nunito"/>
                <a:ea typeface="Nunito"/>
                <a:cs typeface="Nunito"/>
                <a:sym typeface="Nunito"/>
              </a:rPr>
              <a:t>не повышенное</a:t>
            </a:r>
            <a:r>
              <a:rPr b="0" i="0" lang="ru" sz="2600" u="none" cap="none" strike="noStrike">
                <a:solidFill>
                  <a:srgbClr val="EA6389"/>
                </a:solidFill>
                <a:latin typeface="Nunito"/>
                <a:ea typeface="Nunito"/>
                <a:cs typeface="Nunito"/>
                <a:sym typeface="Nunito"/>
              </a:rPr>
              <a:t> </a:t>
            </a:r>
            <a:endParaRPr b="0" i="0" sz="3400" u="none" cap="none" strike="noStrike">
              <a:solidFill>
                <a:srgbClr val="EA6389"/>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1"/>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215" name="Google Shape;215;p31"/>
          <p:cNvSpPr txBox="1"/>
          <p:nvPr>
            <p:ph type="ctrTitle"/>
          </p:nvPr>
        </p:nvSpPr>
        <p:spPr>
          <a:xfrm>
            <a:off x="3016900" y="147195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ЧСС </a:t>
            </a:r>
            <a:endParaRPr sz="4600">
              <a:latin typeface="Nunito"/>
              <a:ea typeface="Nunito"/>
              <a:cs typeface="Nunito"/>
              <a:sym typeface="Nunito"/>
            </a:endParaRPr>
          </a:p>
          <a:p>
            <a:pPr indent="0" lvl="0" marL="0" rtl="0" algn="ctr">
              <a:lnSpc>
                <a:spcPct val="100000"/>
              </a:lnSpc>
              <a:spcBef>
                <a:spcPts val="0"/>
              </a:spcBef>
              <a:spcAft>
                <a:spcPts val="0"/>
              </a:spcAft>
              <a:buSzPts val="5200"/>
              <a:buNone/>
            </a:pPr>
            <a:r>
              <a:t/>
            </a:r>
            <a:endParaRPr sz="4600">
              <a:latin typeface="Nunito"/>
              <a:ea typeface="Nunito"/>
              <a:cs typeface="Nunito"/>
              <a:sym typeface="Nunito"/>
            </a:endParaRPr>
          </a:p>
        </p:txBody>
      </p:sp>
      <p:sp>
        <p:nvSpPr>
          <p:cNvPr id="216" name="Google Shape;216;p31"/>
          <p:cNvSpPr/>
          <p:nvPr/>
        </p:nvSpPr>
        <p:spPr>
          <a:xfrm rot="-10139496">
            <a:off x="5675464" y="1095945"/>
            <a:ext cx="771394" cy="769276"/>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1"/>
          <p:cNvSpPr/>
          <p:nvPr/>
        </p:nvSpPr>
        <p:spPr>
          <a:xfrm rot="-6134182">
            <a:off x="5052630" y="1833576"/>
            <a:ext cx="771426" cy="769539"/>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1"/>
          <p:cNvSpPr txBox="1"/>
          <p:nvPr>
            <p:ph type="ctrTitle"/>
          </p:nvPr>
        </p:nvSpPr>
        <p:spPr>
          <a:xfrm>
            <a:off x="4003900" y="2530500"/>
            <a:ext cx="3822300" cy="108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вещества из крови или местные</a:t>
            </a:r>
            <a:endParaRPr sz="3000">
              <a:solidFill>
                <a:srgbClr val="999999"/>
              </a:solidFill>
              <a:latin typeface="Nunito"/>
              <a:ea typeface="Nunito"/>
              <a:cs typeface="Nunito"/>
              <a:sym typeface="Nunito"/>
            </a:endParaRPr>
          </a:p>
        </p:txBody>
      </p:sp>
      <p:sp>
        <p:nvSpPr>
          <p:cNvPr id="219" name="Google Shape;219;p31"/>
          <p:cNvSpPr txBox="1"/>
          <p:nvPr>
            <p:ph type="ctrTitle"/>
          </p:nvPr>
        </p:nvSpPr>
        <p:spPr>
          <a:xfrm>
            <a:off x="5609050" y="1049925"/>
            <a:ext cx="3526200" cy="133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нервная </a:t>
            </a:r>
            <a:endParaRPr sz="3000">
              <a:solidFill>
                <a:srgbClr val="999999"/>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система</a:t>
            </a:r>
            <a:endParaRPr sz="3000">
              <a:solidFill>
                <a:srgbClr val="999999"/>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(рефлексы)</a:t>
            </a:r>
            <a:endParaRPr sz="3000">
              <a:solidFill>
                <a:srgbClr val="999999"/>
              </a:solidFill>
              <a:latin typeface="Nunito"/>
              <a:ea typeface="Nunito"/>
              <a:cs typeface="Nunito"/>
              <a:sym typeface="Nuni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94"/>
          <p:cNvSpPr/>
          <p:nvPr/>
        </p:nvSpPr>
        <p:spPr>
          <a:xfrm>
            <a:off x="0" y="8200"/>
            <a:ext cx="27771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14" name="Google Shape;1014;p94"/>
          <p:cNvSpPr/>
          <p:nvPr/>
        </p:nvSpPr>
        <p:spPr>
          <a:xfrm>
            <a:off x="2879425" y="8200"/>
            <a:ext cx="32916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15" name="Google Shape;1015;p94"/>
          <p:cNvSpPr/>
          <p:nvPr/>
        </p:nvSpPr>
        <p:spPr>
          <a:xfrm>
            <a:off x="6273450" y="8200"/>
            <a:ext cx="28707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16" name="Google Shape;1016;p94"/>
          <p:cNvSpPr txBox="1"/>
          <p:nvPr/>
        </p:nvSpPr>
        <p:spPr>
          <a:xfrm>
            <a:off x="2879425" y="427450"/>
            <a:ext cx="3291600" cy="1600800"/>
          </a:xfrm>
          <a:prstGeom prst="rect">
            <a:avLst/>
          </a:prstGeom>
          <a:solidFill>
            <a:srgbClr val="F3F3F3">
              <a:alpha val="76078"/>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0" i="0" lang="ru" sz="3500" u="none" cap="none" strike="noStrike">
                <a:solidFill>
                  <a:srgbClr val="EA6389"/>
                </a:solidFill>
                <a:latin typeface="Nunito"/>
                <a:ea typeface="Nunito"/>
                <a:cs typeface="Nunito"/>
                <a:sym typeface="Nunito"/>
              </a:rPr>
              <a:t>повышенное</a:t>
            </a:r>
            <a:endParaRPr b="0" i="0" sz="35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rgbClr val="000000"/>
                </a:solidFill>
                <a:latin typeface="Nunito"/>
                <a:ea typeface="Nunito"/>
                <a:cs typeface="Nunito"/>
                <a:sym typeface="Nunito"/>
              </a:rPr>
              <a:t>офисное</a:t>
            </a:r>
            <a:r>
              <a:rPr b="0" i="0" lang="ru" sz="2000" u="none" cap="none" strike="noStrike">
                <a:solidFill>
                  <a:srgbClr val="000000"/>
                </a:solidFill>
                <a:latin typeface="Nunito"/>
                <a:ea typeface="Nunito"/>
                <a:cs typeface="Nunito"/>
                <a:sym typeface="Nunito"/>
              </a:rPr>
              <a:t> </a:t>
            </a:r>
            <a:endParaRPr b="0" i="0" sz="20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120-139/ 70-89</a:t>
            </a:r>
            <a:r>
              <a:rPr b="0" i="0" lang="ru" sz="2200" u="none" cap="none" strike="noStrike">
                <a:solidFill>
                  <a:srgbClr val="EA6389"/>
                </a:solidFill>
                <a:latin typeface="Nunito"/>
                <a:ea typeface="Nunito"/>
                <a:cs typeface="Nunito"/>
                <a:sym typeface="Nunito"/>
              </a:rPr>
              <a:t> </a:t>
            </a:r>
            <a:endParaRPr b="0" i="0" sz="3000" u="none" cap="none" strike="noStrike">
              <a:solidFill>
                <a:srgbClr val="EA6389"/>
              </a:solidFill>
              <a:latin typeface="Nunito"/>
              <a:ea typeface="Nunito"/>
              <a:cs typeface="Nunito"/>
              <a:sym typeface="Nunito"/>
            </a:endParaRPr>
          </a:p>
        </p:txBody>
      </p:sp>
      <p:sp>
        <p:nvSpPr>
          <p:cNvPr id="1017" name="Google Shape;1017;p94"/>
          <p:cNvSpPr txBox="1"/>
          <p:nvPr/>
        </p:nvSpPr>
        <p:spPr>
          <a:xfrm>
            <a:off x="0" y="946650"/>
            <a:ext cx="2777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ru" sz="2700" u="none" cap="none" strike="noStrike">
                <a:solidFill>
                  <a:srgbClr val="EA6389"/>
                </a:solidFill>
                <a:latin typeface="Nunito"/>
                <a:ea typeface="Nunito"/>
                <a:cs typeface="Nunito"/>
                <a:sym typeface="Nunito"/>
              </a:rPr>
              <a:t>не повышенное</a:t>
            </a:r>
            <a:r>
              <a:rPr b="0" i="0" lang="ru" sz="2600" u="none" cap="none" strike="noStrike">
                <a:solidFill>
                  <a:srgbClr val="EA6389"/>
                </a:solidFill>
                <a:latin typeface="Nunito"/>
                <a:ea typeface="Nunito"/>
                <a:cs typeface="Nunito"/>
                <a:sym typeface="Nunito"/>
              </a:rPr>
              <a:t> </a:t>
            </a:r>
            <a:endParaRPr b="0" i="0" sz="3400" u="none" cap="none" strike="noStrike">
              <a:solidFill>
                <a:srgbClr val="EA6389"/>
              </a:solidFill>
              <a:latin typeface="Nunito"/>
              <a:ea typeface="Nunito"/>
              <a:cs typeface="Nunito"/>
              <a:sym typeface="Nunito"/>
            </a:endParaRPr>
          </a:p>
        </p:txBody>
      </p:sp>
      <p:sp>
        <p:nvSpPr>
          <p:cNvPr id="1018" name="Google Shape;1018;p94"/>
          <p:cNvSpPr txBox="1"/>
          <p:nvPr/>
        </p:nvSpPr>
        <p:spPr>
          <a:xfrm>
            <a:off x="2178175" y="2742275"/>
            <a:ext cx="50085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Arial"/>
              <a:buNone/>
            </a:pPr>
            <a:r>
              <a:rPr b="0" i="0" lang="ru" sz="8500" u="none" cap="none" strike="noStrike">
                <a:solidFill>
                  <a:srgbClr val="999999"/>
                </a:solidFill>
                <a:latin typeface="Nunito"/>
                <a:ea typeface="Nunito"/>
                <a:cs typeface="Nunito"/>
                <a:sym typeface="Nunito"/>
              </a:rPr>
              <a:t>прогноз?</a:t>
            </a:r>
            <a:endParaRPr b="0" i="0" sz="8500" u="none" cap="none" strike="noStrike">
              <a:solidFill>
                <a:srgbClr val="999999"/>
              </a:solidFill>
              <a:latin typeface="Nunito"/>
              <a:ea typeface="Nunito"/>
              <a:cs typeface="Nunito"/>
              <a:sym typeface="Nunito"/>
            </a:endParaRPr>
          </a:p>
        </p:txBody>
      </p:sp>
      <p:sp>
        <p:nvSpPr>
          <p:cNvPr id="1019" name="Google Shape;1019;p94"/>
          <p:cNvSpPr txBox="1"/>
          <p:nvPr/>
        </p:nvSpPr>
        <p:spPr>
          <a:xfrm>
            <a:off x="6273350" y="292600"/>
            <a:ext cx="2870700" cy="209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0" i="0" lang="ru" sz="5000" u="none" cap="none" strike="noStrike">
                <a:solidFill>
                  <a:srgbClr val="EA6389"/>
                </a:solidFill>
                <a:latin typeface="Nunito"/>
                <a:ea typeface="Nunito"/>
                <a:cs typeface="Nunito"/>
                <a:sym typeface="Nunito"/>
              </a:rPr>
              <a:t>АГ</a:t>
            </a:r>
            <a:endParaRPr b="0" i="0" sz="50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chemeClr val="dk1"/>
                </a:solidFill>
                <a:latin typeface="Nunito"/>
                <a:ea typeface="Nunito"/>
                <a:cs typeface="Nunito"/>
                <a:sym typeface="Nunito"/>
              </a:rPr>
              <a:t>офисное</a:t>
            </a:r>
            <a:r>
              <a:rPr b="0" i="0" lang="ru" sz="2000" u="none" cap="none" strike="noStrike">
                <a:solidFill>
                  <a:schemeClr val="dk1"/>
                </a:solidFill>
                <a:latin typeface="Nunito"/>
                <a:ea typeface="Nunito"/>
                <a:cs typeface="Nunito"/>
                <a:sym typeface="Nunito"/>
              </a:rPr>
              <a:t> </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140/90</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Nunito"/>
              <a:ea typeface="Nunito"/>
              <a:cs typeface="Nunito"/>
              <a:sym typeface="Nuni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95"/>
          <p:cNvSpPr/>
          <p:nvPr/>
        </p:nvSpPr>
        <p:spPr>
          <a:xfrm>
            <a:off x="0" y="8200"/>
            <a:ext cx="27771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25" name="Google Shape;1025;p95"/>
          <p:cNvSpPr/>
          <p:nvPr/>
        </p:nvSpPr>
        <p:spPr>
          <a:xfrm>
            <a:off x="2879425" y="8200"/>
            <a:ext cx="32916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26" name="Google Shape;1026;p95"/>
          <p:cNvSpPr/>
          <p:nvPr/>
        </p:nvSpPr>
        <p:spPr>
          <a:xfrm>
            <a:off x="6273450" y="8200"/>
            <a:ext cx="28707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27" name="Google Shape;1027;p95"/>
          <p:cNvSpPr txBox="1"/>
          <p:nvPr/>
        </p:nvSpPr>
        <p:spPr>
          <a:xfrm>
            <a:off x="2879425" y="427450"/>
            <a:ext cx="3291600" cy="1600800"/>
          </a:xfrm>
          <a:prstGeom prst="rect">
            <a:avLst/>
          </a:prstGeom>
          <a:solidFill>
            <a:srgbClr val="F3F3F3">
              <a:alpha val="76078"/>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0" i="0" lang="ru" sz="3500" u="none" cap="none" strike="noStrike">
                <a:solidFill>
                  <a:srgbClr val="EA6389"/>
                </a:solidFill>
                <a:latin typeface="Nunito"/>
                <a:ea typeface="Nunito"/>
                <a:cs typeface="Nunito"/>
                <a:sym typeface="Nunito"/>
              </a:rPr>
              <a:t>повышенное</a:t>
            </a:r>
            <a:endParaRPr b="0" i="0" sz="35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rgbClr val="000000"/>
                </a:solidFill>
                <a:latin typeface="Nunito"/>
                <a:ea typeface="Nunito"/>
                <a:cs typeface="Nunito"/>
                <a:sym typeface="Nunito"/>
              </a:rPr>
              <a:t>офисное</a:t>
            </a:r>
            <a:r>
              <a:rPr b="0" i="0" lang="ru" sz="2000" u="none" cap="none" strike="noStrike">
                <a:solidFill>
                  <a:srgbClr val="000000"/>
                </a:solidFill>
                <a:latin typeface="Nunito"/>
                <a:ea typeface="Nunito"/>
                <a:cs typeface="Nunito"/>
                <a:sym typeface="Nunito"/>
              </a:rPr>
              <a:t> </a:t>
            </a:r>
            <a:endParaRPr b="0" i="0" sz="20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120-139/ 70-89</a:t>
            </a:r>
            <a:r>
              <a:rPr b="0" i="0" lang="ru" sz="2200" u="none" cap="none" strike="noStrike">
                <a:solidFill>
                  <a:srgbClr val="EA6389"/>
                </a:solidFill>
                <a:latin typeface="Nunito"/>
                <a:ea typeface="Nunito"/>
                <a:cs typeface="Nunito"/>
                <a:sym typeface="Nunito"/>
              </a:rPr>
              <a:t> </a:t>
            </a:r>
            <a:endParaRPr b="0" i="0" sz="3000" u="none" cap="none" strike="noStrike">
              <a:solidFill>
                <a:srgbClr val="EA6389"/>
              </a:solidFill>
              <a:latin typeface="Nunito"/>
              <a:ea typeface="Nunito"/>
              <a:cs typeface="Nunito"/>
              <a:sym typeface="Nunito"/>
            </a:endParaRPr>
          </a:p>
        </p:txBody>
      </p:sp>
      <p:sp>
        <p:nvSpPr>
          <p:cNvPr id="1028" name="Google Shape;1028;p95"/>
          <p:cNvSpPr txBox="1"/>
          <p:nvPr/>
        </p:nvSpPr>
        <p:spPr>
          <a:xfrm>
            <a:off x="0" y="946650"/>
            <a:ext cx="2777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ru" sz="2700" u="none" cap="none" strike="noStrike">
                <a:solidFill>
                  <a:srgbClr val="EA6389"/>
                </a:solidFill>
                <a:latin typeface="Nunito"/>
                <a:ea typeface="Nunito"/>
                <a:cs typeface="Nunito"/>
                <a:sym typeface="Nunito"/>
              </a:rPr>
              <a:t>не повышенное</a:t>
            </a:r>
            <a:r>
              <a:rPr b="0" i="0" lang="ru" sz="2600" u="none" cap="none" strike="noStrike">
                <a:solidFill>
                  <a:srgbClr val="EA6389"/>
                </a:solidFill>
                <a:latin typeface="Nunito"/>
                <a:ea typeface="Nunito"/>
                <a:cs typeface="Nunito"/>
                <a:sym typeface="Nunito"/>
              </a:rPr>
              <a:t> </a:t>
            </a:r>
            <a:endParaRPr b="0" i="0" sz="3400" u="none" cap="none" strike="noStrike">
              <a:solidFill>
                <a:srgbClr val="EA6389"/>
              </a:solidFill>
              <a:latin typeface="Nunito"/>
              <a:ea typeface="Nunito"/>
              <a:cs typeface="Nunito"/>
              <a:sym typeface="Nunito"/>
            </a:endParaRPr>
          </a:p>
        </p:txBody>
      </p:sp>
      <p:sp>
        <p:nvSpPr>
          <p:cNvPr id="1029" name="Google Shape;1029;p95"/>
          <p:cNvSpPr txBox="1"/>
          <p:nvPr/>
        </p:nvSpPr>
        <p:spPr>
          <a:xfrm>
            <a:off x="6273350" y="2673538"/>
            <a:ext cx="27162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ru" sz="2000" u="none" cap="none" strike="noStrike">
                <a:solidFill>
                  <a:srgbClr val="EA6389"/>
                </a:solidFill>
                <a:latin typeface="Nunito"/>
                <a:ea typeface="Nunito"/>
                <a:cs typeface="Nunito"/>
                <a:sym typeface="Nunito"/>
              </a:rPr>
              <a:t>еще больше повышен риск инфаркта, инсульта, ХБП и т.д</a:t>
            </a:r>
            <a:endParaRPr b="0" i="0" sz="2000" u="none" cap="none" strike="noStrike">
              <a:solidFill>
                <a:srgbClr val="000000"/>
              </a:solidFill>
              <a:latin typeface="Nunito"/>
              <a:ea typeface="Nunito"/>
              <a:cs typeface="Nunito"/>
              <a:sym typeface="Nunito"/>
            </a:endParaRPr>
          </a:p>
        </p:txBody>
      </p:sp>
      <p:sp>
        <p:nvSpPr>
          <p:cNvPr id="1030" name="Google Shape;1030;p95"/>
          <p:cNvSpPr txBox="1"/>
          <p:nvPr/>
        </p:nvSpPr>
        <p:spPr>
          <a:xfrm>
            <a:off x="3167125" y="2673538"/>
            <a:ext cx="27162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ru" sz="2000" u="none" cap="none" strike="noStrike">
                <a:solidFill>
                  <a:srgbClr val="EA6389"/>
                </a:solidFill>
                <a:latin typeface="Nunito"/>
                <a:ea typeface="Nunito"/>
                <a:cs typeface="Nunito"/>
                <a:sym typeface="Nunito"/>
              </a:rPr>
              <a:t>еще больше повышен риск инфаркта, инсульта, ХБП и т.д</a:t>
            </a:r>
            <a:endParaRPr b="0" i="0" sz="2000" u="none" cap="none" strike="noStrike">
              <a:solidFill>
                <a:srgbClr val="000000"/>
              </a:solidFill>
              <a:latin typeface="Nunito"/>
              <a:ea typeface="Nunito"/>
              <a:cs typeface="Nunito"/>
              <a:sym typeface="Nunito"/>
            </a:endParaRPr>
          </a:p>
        </p:txBody>
      </p:sp>
      <p:sp>
        <p:nvSpPr>
          <p:cNvPr id="1031" name="Google Shape;1031;p95"/>
          <p:cNvSpPr txBox="1"/>
          <p:nvPr/>
        </p:nvSpPr>
        <p:spPr>
          <a:xfrm>
            <a:off x="60900" y="2752263"/>
            <a:ext cx="2716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ru" sz="1500" u="none" cap="none" strike="noStrike">
                <a:solidFill>
                  <a:srgbClr val="EA6389"/>
                </a:solidFill>
                <a:latin typeface="Nunito"/>
                <a:ea typeface="Nunito"/>
                <a:cs typeface="Nunito"/>
                <a:sym typeface="Nunito"/>
              </a:rPr>
              <a:t>чем больше давление </a:t>
            </a:r>
            <a:endParaRPr b="0" i="0" sz="1500" u="none" cap="none" strike="noStrike">
              <a:solidFill>
                <a:srgbClr val="EA6389"/>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0" i="0" lang="ru" sz="1500" u="none" cap="none" strike="noStrike">
                <a:solidFill>
                  <a:srgbClr val="EA6389"/>
                </a:solidFill>
                <a:latin typeface="Nunito"/>
                <a:ea typeface="Nunito"/>
                <a:cs typeface="Nunito"/>
                <a:sym typeface="Nunito"/>
              </a:rPr>
              <a:t>(как минимум начиная с САД=90), тем выше риск инфаркта, инсульта и т. д. </a:t>
            </a:r>
            <a:endParaRPr b="0" i="0" sz="1500" u="none" cap="none" strike="noStrike">
              <a:solidFill>
                <a:srgbClr val="000000"/>
              </a:solidFill>
              <a:latin typeface="Nunito"/>
              <a:ea typeface="Nunito"/>
              <a:cs typeface="Nunito"/>
              <a:sym typeface="Nunito"/>
            </a:endParaRPr>
          </a:p>
        </p:txBody>
      </p:sp>
      <p:sp>
        <p:nvSpPr>
          <p:cNvPr id="1032" name="Google Shape;1032;p95"/>
          <p:cNvSpPr txBox="1"/>
          <p:nvPr/>
        </p:nvSpPr>
        <p:spPr>
          <a:xfrm>
            <a:off x="6273350" y="292600"/>
            <a:ext cx="2870700" cy="209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0" i="0" lang="ru" sz="5000" u="none" cap="none" strike="noStrike">
                <a:solidFill>
                  <a:srgbClr val="EA6389"/>
                </a:solidFill>
                <a:latin typeface="Nunito"/>
                <a:ea typeface="Nunito"/>
                <a:cs typeface="Nunito"/>
                <a:sym typeface="Nunito"/>
              </a:rPr>
              <a:t>АГ</a:t>
            </a:r>
            <a:endParaRPr b="0" i="0" sz="50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chemeClr val="dk1"/>
                </a:solidFill>
                <a:latin typeface="Nunito"/>
                <a:ea typeface="Nunito"/>
                <a:cs typeface="Nunito"/>
                <a:sym typeface="Nunito"/>
              </a:rPr>
              <a:t>офисное</a:t>
            </a:r>
            <a:r>
              <a:rPr b="0" i="0" lang="ru" sz="2000" u="none" cap="none" strike="noStrike">
                <a:solidFill>
                  <a:schemeClr val="dk1"/>
                </a:solidFill>
                <a:latin typeface="Nunito"/>
                <a:ea typeface="Nunito"/>
                <a:cs typeface="Nunito"/>
                <a:sym typeface="Nunito"/>
              </a:rPr>
              <a:t> </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140/90</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Nunito"/>
              <a:ea typeface="Nunito"/>
              <a:cs typeface="Nunito"/>
              <a:sym typeface="Nuni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96"/>
          <p:cNvSpPr/>
          <p:nvPr/>
        </p:nvSpPr>
        <p:spPr>
          <a:xfrm>
            <a:off x="0" y="8200"/>
            <a:ext cx="27771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38" name="Google Shape;1038;p96"/>
          <p:cNvSpPr/>
          <p:nvPr/>
        </p:nvSpPr>
        <p:spPr>
          <a:xfrm>
            <a:off x="2879425" y="8200"/>
            <a:ext cx="32916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39" name="Google Shape;1039;p96"/>
          <p:cNvSpPr/>
          <p:nvPr/>
        </p:nvSpPr>
        <p:spPr>
          <a:xfrm>
            <a:off x="6273450" y="8200"/>
            <a:ext cx="28707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40" name="Google Shape;1040;p96"/>
          <p:cNvSpPr txBox="1"/>
          <p:nvPr/>
        </p:nvSpPr>
        <p:spPr>
          <a:xfrm>
            <a:off x="2879425" y="427450"/>
            <a:ext cx="3291600" cy="1600800"/>
          </a:xfrm>
          <a:prstGeom prst="rect">
            <a:avLst/>
          </a:prstGeom>
          <a:solidFill>
            <a:srgbClr val="F3F3F3">
              <a:alpha val="76078"/>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0" i="0" lang="ru" sz="3500" u="none" cap="none" strike="noStrike">
                <a:solidFill>
                  <a:srgbClr val="EA6389"/>
                </a:solidFill>
                <a:latin typeface="Nunito"/>
                <a:ea typeface="Nunito"/>
                <a:cs typeface="Nunito"/>
                <a:sym typeface="Nunito"/>
              </a:rPr>
              <a:t>повышенное</a:t>
            </a:r>
            <a:endParaRPr b="0" i="0" sz="35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rgbClr val="000000"/>
                </a:solidFill>
                <a:latin typeface="Nunito"/>
                <a:ea typeface="Nunito"/>
                <a:cs typeface="Nunito"/>
                <a:sym typeface="Nunito"/>
              </a:rPr>
              <a:t>офисное</a:t>
            </a:r>
            <a:r>
              <a:rPr b="0" i="0" lang="ru" sz="2000" u="none" cap="none" strike="noStrike">
                <a:solidFill>
                  <a:srgbClr val="000000"/>
                </a:solidFill>
                <a:latin typeface="Nunito"/>
                <a:ea typeface="Nunito"/>
                <a:cs typeface="Nunito"/>
                <a:sym typeface="Nunito"/>
              </a:rPr>
              <a:t> </a:t>
            </a:r>
            <a:endParaRPr b="0" i="0" sz="20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120-139/ 70-89</a:t>
            </a:r>
            <a:r>
              <a:rPr b="0" i="0" lang="ru" sz="2200" u="none" cap="none" strike="noStrike">
                <a:solidFill>
                  <a:srgbClr val="EA6389"/>
                </a:solidFill>
                <a:latin typeface="Nunito"/>
                <a:ea typeface="Nunito"/>
                <a:cs typeface="Nunito"/>
                <a:sym typeface="Nunito"/>
              </a:rPr>
              <a:t> </a:t>
            </a:r>
            <a:endParaRPr b="0" i="0" sz="3000" u="none" cap="none" strike="noStrike">
              <a:solidFill>
                <a:srgbClr val="EA6389"/>
              </a:solidFill>
              <a:latin typeface="Nunito"/>
              <a:ea typeface="Nunito"/>
              <a:cs typeface="Nunito"/>
              <a:sym typeface="Nunito"/>
            </a:endParaRPr>
          </a:p>
        </p:txBody>
      </p:sp>
      <p:sp>
        <p:nvSpPr>
          <p:cNvPr id="1041" name="Google Shape;1041;p96"/>
          <p:cNvSpPr txBox="1"/>
          <p:nvPr/>
        </p:nvSpPr>
        <p:spPr>
          <a:xfrm>
            <a:off x="0" y="946650"/>
            <a:ext cx="2777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ru" sz="2700" u="none" cap="none" strike="noStrike">
                <a:solidFill>
                  <a:srgbClr val="EA6389"/>
                </a:solidFill>
                <a:latin typeface="Nunito"/>
                <a:ea typeface="Nunito"/>
                <a:cs typeface="Nunito"/>
                <a:sym typeface="Nunito"/>
              </a:rPr>
              <a:t>не повышенное</a:t>
            </a:r>
            <a:r>
              <a:rPr b="0" i="0" lang="ru" sz="2600" u="none" cap="none" strike="noStrike">
                <a:solidFill>
                  <a:srgbClr val="EA6389"/>
                </a:solidFill>
                <a:latin typeface="Nunito"/>
                <a:ea typeface="Nunito"/>
                <a:cs typeface="Nunito"/>
                <a:sym typeface="Nunito"/>
              </a:rPr>
              <a:t> </a:t>
            </a:r>
            <a:endParaRPr b="0" i="0" sz="3400" u="none" cap="none" strike="noStrike">
              <a:solidFill>
                <a:srgbClr val="EA6389"/>
              </a:solidFill>
              <a:latin typeface="Nunito"/>
              <a:ea typeface="Nunito"/>
              <a:cs typeface="Nunito"/>
              <a:sym typeface="Nunito"/>
            </a:endParaRPr>
          </a:p>
        </p:txBody>
      </p:sp>
      <p:sp>
        <p:nvSpPr>
          <p:cNvPr id="1042" name="Google Shape;1042;p96"/>
          <p:cNvSpPr txBox="1"/>
          <p:nvPr/>
        </p:nvSpPr>
        <p:spPr>
          <a:xfrm>
            <a:off x="1357925" y="2711750"/>
            <a:ext cx="7443000" cy="252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600"/>
              <a:buFont typeface="Arial"/>
              <a:buNone/>
            </a:pPr>
            <a:r>
              <a:rPr b="0" i="0" lang="ru" sz="4600" u="none" cap="none" strike="noStrike">
                <a:solidFill>
                  <a:srgbClr val="EA6389"/>
                </a:solidFill>
                <a:latin typeface="Nunito"/>
                <a:ea typeface="Nunito"/>
                <a:cs typeface="Nunito"/>
                <a:sym typeface="Nunito"/>
              </a:rPr>
              <a:t>это не “нормальное”, “рабочее” и т. п.</a:t>
            </a:r>
            <a:endParaRPr b="0" i="0" sz="4600" u="none" cap="none" strike="noStrike">
              <a:solidFill>
                <a:srgbClr val="EA6389"/>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EA6389"/>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4600"/>
              <a:buFont typeface="Arial"/>
              <a:buNone/>
            </a:pPr>
            <a:r>
              <a:rPr b="0" i="0" lang="ru" sz="4600" u="none" cap="none" strike="noStrike">
                <a:solidFill>
                  <a:srgbClr val="EA6389"/>
                </a:solidFill>
                <a:latin typeface="Nunito"/>
                <a:ea typeface="Nunito"/>
                <a:cs typeface="Nunito"/>
                <a:sym typeface="Nunito"/>
              </a:rPr>
              <a:t>это - неизвестное</a:t>
            </a:r>
            <a:r>
              <a:rPr b="0" i="0" lang="ru" sz="4800" u="none" cap="none" strike="noStrike">
                <a:solidFill>
                  <a:srgbClr val="EA6389"/>
                </a:solidFill>
                <a:latin typeface="Nunito"/>
                <a:ea typeface="Nunito"/>
                <a:cs typeface="Nunito"/>
                <a:sym typeface="Nunito"/>
              </a:rPr>
              <a:t> </a:t>
            </a:r>
            <a:endParaRPr b="0" i="0" sz="4800" u="none" cap="none" strike="noStrike">
              <a:solidFill>
                <a:srgbClr val="000000"/>
              </a:solidFill>
              <a:latin typeface="Nunito"/>
              <a:ea typeface="Nunito"/>
              <a:cs typeface="Nunito"/>
              <a:sym typeface="Nunito"/>
            </a:endParaRPr>
          </a:p>
        </p:txBody>
      </p:sp>
      <p:sp>
        <p:nvSpPr>
          <p:cNvPr id="1043" name="Google Shape;1043;p96"/>
          <p:cNvSpPr txBox="1"/>
          <p:nvPr/>
        </p:nvSpPr>
        <p:spPr>
          <a:xfrm>
            <a:off x="6273350" y="292600"/>
            <a:ext cx="2870700" cy="209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0" i="0" lang="ru" sz="5000" u="none" cap="none" strike="noStrike">
                <a:solidFill>
                  <a:srgbClr val="EA6389"/>
                </a:solidFill>
                <a:latin typeface="Nunito"/>
                <a:ea typeface="Nunito"/>
                <a:cs typeface="Nunito"/>
                <a:sym typeface="Nunito"/>
              </a:rPr>
              <a:t>АГ</a:t>
            </a:r>
            <a:endParaRPr b="0" i="0" sz="50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chemeClr val="dk1"/>
                </a:solidFill>
                <a:latin typeface="Nunito"/>
                <a:ea typeface="Nunito"/>
                <a:cs typeface="Nunito"/>
                <a:sym typeface="Nunito"/>
              </a:rPr>
              <a:t>офисное</a:t>
            </a:r>
            <a:r>
              <a:rPr b="0" i="0" lang="ru" sz="2000" u="none" cap="none" strike="noStrike">
                <a:solidFill>
                  <a:schemeClr val="dk1"/>
                </a:solidFill>
                <a:latin typeface="Nunito"/>
                <a:ea typeface="Nunito"/>
                <a:cs typeface="Nunito"/>
                <a:sym typeface="Nunito"/>
              </a:rPr>
              <a:t> </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140/90</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Nunito"/>
              <a:ea typeface="Nunito"/>
              <a:cs typeface="Nunito"/>
              <a:sym typeface="Nunito"/>
            </a:endParaRPr>
          </a:p>
        </p:txBody>
      </p:sp>
      <p:sp>
        <p:nvSpPr>
          <p:cNvPr id="1044" name="Google Shape;1044;p96"/>
          <p:cNvSpPr/>
          <p:nvPr/>
        </p:nvSpPr>
        <p:spPr>
          <a:xfrm rot="-6721334">
            <a:off x="833246" y="2112257"/>
            <a:ext cx="867278" cy="807391"/>
          </a:xfrm>
          <a:prstGeom prst="rightArrow">
            <a:avLst>
              <a:gd fmla="val 48636" name="adj1"/>
              <a:gd fmla="val 50000" name="adj2"/>
            </a:avLst>
          </a:prstGeom>
          <a:solidFill>
            <a:srgbClr val="F58BA9"/>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8E0A5"/>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7"/>
          <p:cNvSpPr/>
          <p:nvPr/>
        </p:nvSpPr>
        <p:spPr>
          <a:xfrm>
            <a:off x="0" y="8200"/>
            <a:ext cx="27771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50" name="Google Shape;1050;p97"/>
          <p:cNvSpPr/>
          <p:nvPr/>
        </p:nvSpPr>
        <p:spPr>
          <a:xfrm>
            <a:off x="2879425" y="8200"/>
            <a:ext cx="32916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51" name="Google Shape;1051;p97"/>
          <p:cNvSpPr/>
          <p:nvPr/>
        </p:nvSpPr>
        <p:spPr>
          <a:xfrm>
            <a:off x="6273450" y="8200"/>
            <a:ext cx="28707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52" name="Google Shape;1052;p97"/>
          <p:cNvSpPr txBox="1"/>
          <p:nvPr/>
        </p:nvSpPr>
        <p:spPr>
          <a:xfrm>
            <a:off x="2879425" y="427450"/>
            <a:ext cx="3291600" cy="1600800"/>
          </a:xfrm>
          <a:prstGeom prst="rect">
            <a:avLst/>
          </a:prstGeom>
          <a:solidFill>
            <a:srgbClr val="F3F3F3">
              <a:alpha val="76078"/>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0" i="0" lang="ru" sz="3500" u="none" cap="none" strike="noStrike">
                <a:solidFill>
                  <a:srgbClr val="EA6389"/>
                </a:solidFill>
                <a:latin typeface="Nunito"/>
                <a:ea typeface="Nunito"/>
                <a:cs typeface="Nunito"/>
                <a:sym typeface="Nunito"/>
              </a:rPr>
              <a:t>повышенное</a:t>
            </a:r>
            <a:endParaRPr b="0" i="0" sz="35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rgbClr val="000000"/>
                </a:solidFill>
                <a:latin typeface="Nunito"/>
                <a:ea typeface="Nunito"/>
                <a:cs typeface="Nunito"/>
                <a:sym typeface="Nunito"/>
              </a:rPr>
              <a:t>офисное</a:t>
            </a:r>
            <a:r>
              <a:rPr b="0" i="0" lang="ru" sz="2000" u="none" cap="none" strike="noStrike">
                <a:solidFill>
                  <a:srgbClr val="000000"/>
                </a:solidFill>
                <a:latin typeface="Nunito"/>
                <a:ea typeface="Nunito"/>
                <a:cs typeface="Nunito"/>
                <a:sym typeface="Nunito"/>
              </a:rPr>
              <a:t> </a:t>
            </a:r>
            <a:endParaRPr b="0" i="0" sz="20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120-139/ 70-89</a:t>
            </a:r>
            <a:r>
              <a:rPr b="0" i="0" lang="ru" sz="2200" u="none" cap="none" strike="noStrike">
                <a:solidFill>
                  <a:srgbClr val="EA6389"/>
                </a:solidFill>
                <a:latin typeface="Nunito"/>
                <a:ea typeface="Nunito"/>
                <a:cs typeface="Nunito"/>
                <a:sym typeface="Nunito"/>
              </a:rPr>
              <a:t> </a:t>
            </a:r>
            <a:endParaRPr b="0" i="0" sz="3000" u="none" cap="none" strike="noStrike">
              <a:solidFill>
                <a:srgbClr val="EA6389"/>
              </a:solidFill>
              <a:latin typeface="Nunito"/>
              <a:ea typeface="Nunito"/>
              <a:cs typeface="Nunito"/>
              <a:sym typeface="Nunito"/>
            </a:endParaRPr>
          </a:p>
        </p:txBody>
      </p:sp>
      <p:sp>
        <p:nvSpPr>
          <p:cNvPr id="1053" name="Google Shape;1053;p97"/>
          <p:cNvSpPr txBox="1"/>
          <p:nvPr/>
        </p:nvSpPr>
        <p:spPr>
          <a:xfrm>
            <a:off x="0" y="946650"/>
            <a:ext cx="2777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ru" sz="2700" u="none" cap="none" strike="noStrike">
                <a:solidFill>
                  <a:srgbClr val="EA6389"/>
                </a:solidFill>
                <a:latin typeface="Nunito"/>
                <a:ea typeface="Nunito"/>
                <a:cs typeface="Nunito"/>
                <a:sym typeface="Nunito"/>
              </a:rPr>
              <a:t>не повышенное</a:t>
            </a:r>
            <a:r>
              <a:rPr b="0" i="0" lang="ru" sz="2600" u="none" cap="none" strike="noStrike">
                <a:solidFill>
                  <a:srgbClr val="EA6389"/>
                </a:solidFill>
                <a:latin typeface="Nunito"/>
                <a:ea typeface="Nunito"/>
                <a:cs typeface="Nunito"/>
                <a:sym typeface="Nunito"/>
              </a:rPr>
              <a:t> </a:t>
            </a:r>
            <a:endParaRPr b="0" i="0" sz="3400" u="none" cap="none" strike="noStrike">
              <a:solidFill>
                <a:srgbClr val="EA6389"/>
              </a:solidFill>
              <a:latin typeface="Nunito"/>
              <a:ea typeface="Nunito"/>
              <a:cs typeface="Nunito"/>
              <a:sym typeface="Nunito"/>
            </a:endParaRPr>
          </a:p>
        </p:txBody>
      </p:sp>
      <p:sp>
        <p:nvSpPr>
          <p:cNvPr id="1054" name="Google Shape;1054;p97"/>
          <p:cNvSpPr txBox="1"/>
          <p:nvPr/>
        </p:nvSpPr>
        <p:spPr>
          <a:xfrm>
            <a:off x="2067750" y="2866750"/>
            <a:ext cx="5008500" cy="149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500"/>
              <a:buFont typeface="Arial"/>
              <a:buNone/>
            </a:pPr>
            <a:r>
              <a:rPr b="0" i="0" lang="ru" sz="8500" u="none" cap="none" strike="noStrike">
                <a:solidFill>
                  <a:srgbClr val="999999"/>
                </a:solidFill>
                <a:latin typeface="Nunito"/>
                <a:ea typeface="Nunito"/>
                <a:cs typeface="Nunito"/>
                <a:sym typeface="Nunito"/>
              </a:rPr>
              <a:t>тактика?</a:t>
            </a:r>
            <a:endParaRPr b="0" i="0" sz="8500" u="none" cap="none" strike="noStrike">
              <a:solidFill>
                <a:srgbClr val="999999"/>
              </a:solidFill>
              <a:latin typeface="Nunito"/>
              <a:ea typeface="Nunito"/>
              <a:cs typeface="Nunito"/>
              <a:sym typeface="Nunito"/>
            </a:endParaRPr>
          </a:p>
        </p:txBody>
      </p:sp>
      <p:sp>
        <p:nvSpPr>
          <p:cNvPr id="1055" name="Google Shape;1055;p97"/>
          <p:cNvSpPr txBox="1"/>
          <p:nvPr/>
        </p:nvSpPr>
        <p:spPr>
          <a:xfrm>
            <a:off x="6273350" y="292600"/>
            <a:ext cx="2870700" cy="209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0" i="0" lang="ru" sz="5000" u="none" cap="none" strike="noStrike">
                <a:solidFill>
                  <a:srgbClr val="EA6389"/>
                </a:solidFill>
                <a:latin typeface="Nunito"/>
                <a:ea typeface="Nunito"/>
                <a:cs typeface="Nunito"/>
                <a:sym typeface="Nunito"/>
              </a:rPr>
              <a:t>АГ</a:t>
            </a:r>
            <a:endParaRPr b="0" i="0" sz="50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chemeClr val="dk1"/>
                </a:solidFill>
                <a:latin typeface="Nunito"/>
                <a:ea typeface="Nunito"/>
                <a:cs typeface="Nunito"/>
                <a:sym typeface="Nunito"/>
              </a:rPr>
              <a:t>офисное</a:t>
            </a:r>
            <a:r>
              <a:rPr b="0" i="0" lang="ru" sz="2000" u="none" cap="none" strike="noStrike">
                <a:solidFill>
                  <a:schemeClr val="dk1"/>
                </a:solidFill>
                <a:latin typeface="Nunito"/>
                <a:ea typeface="Nunito"/>
                <a:cs typeface="Nunito"/>
                <a:sym typeface="Nunito"/>
              </a:rPr>
              <a:t> </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140/90</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Nunito"/>
              <a:ea typeface="Nunito"/>
              <a:cs typeface="Nunito"/>
              <a:sym typeface="Nuni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98"/>
          <p:cNvSpPr/>
          <p:nvPr/>
        </p:nvSpPr>
        <p:spPr>
          <a:xfrm>
            <a:off x="0" y="8200"/>
            <a:ext cx="27771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61" name="Google Shape;1061;p98"/>
          <p:cNvSpPr/>
          <p:nvPr/>
        </p:nvSpPr>
        <p:spPr>
          <a:xfrm>
            <a:off x="2879425" y="8200"/>
            <a:ext cx="32916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62" name="Google Shape;1062;p98"/>
          <p:cNvSpPr/>
          <p:nvPr/>
        </p:nvSpPr>
        <p:spPr>
          <a:xfrm>
            <a:off x="6273450" y="8200"/>
            <a:ext cx="2870700" cy="23778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063" name="Google Shape;1063;p98"/>
          <p:cNvSpPr txBox="1"/>
          <p:nvPr/>
        </p:nvSpPr>
        <p:spPr>
          <a:xfrm>
            <a:off x="2879425" y="427450"/>
            <a:ext cx="3291600" cy="1600800"/>
          </a:xfrm>
          <a:prstGeom prst="rect">
            <a:avLst/>
          </a:prstGeom>
          <a:solidFill>
            <a:srgbClr val="F3F3F3">
              <a:alpha val="76078"/>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b="0" i="0" lang="ru" sz="3500" u="none" cap="none" strike="noStrike">
                <a:solidFill>
                  <a:srgbClr val="EA6389"/>
                </a:solidFill>
                <a:latin typeface="Nunito"/>
                <a:ea typeface="Nunito"/>
                <a:cs typeface="Nunito"/>
                <a:sym typeface="Nunito"/>
              </a:rPr>
              <a:t>повышенное</a:t>
            </a:r>
            <a:endParaRPr b="0" i="0" sz="35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rgbClr val="000000"/>
                </a:solidFill>
                <a:latin typeface="Nunito"/>
                <a:ea typeface="Nunito"/>
                <a:cs typeface="Nunito"/>
                <a:sym typeface="Nunito"/>
              </a:rPr>
              <a:t>офисное</a:t>
            </a:r>
            <a:r>
              <a:rPr b="0" i="0" lang="ru" sz="2000" u="none" cap="none" strike="noStrike">
                <a:solidFill>
                  <a:srgbClr val="000000"/>
                </a:solidFill>
                <a:latin typeface="Nunito"/>
                <a:ea typeface="Nunito"/>
                <a:cs typeface="Nunito"/>
                <a:sym typeface="Nunito"/>
              </a:rPr>
              <a:t> </a:t>
            </a:r>
            <a:endParaRPr b="0" i="0" sz="20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120-139/ 70-89</a:t>
            </a:r>
            <a:r>
              <a:rPr b="0" i="0" lang="ru" sz="2200" u="none" cap="none" strike="noStrike">
                <a:solidFill>
                  <a:srgbClr val="EA6389"/>
                </a:solidFill>
                <a:latin typeface="Nunito"/>
                <a:ea typeface="Nunito"/>
                <a:cs typeface="Nunito"/>
                <a:sym typeface="Nunito"/>
              </a:rPr>
              <a:t> </a:t>
            </a:r>
            <a:endParaRPr b="0" i="0" sz="3000" u="none" cap="none" strike="noStrike">
              <a:solidFill>
                <a:srgbClr val="EA6389"/>
              </a:solidFill>
              <a:latin typeface="Nunito"/>
              <a:ea typeface="Nunito"/>
              <a:cs typeface="Nunito"/>
              <a:sym typeface="Nunito"/>
            </a:endParaRPr>
          </a:p>
        </p:txBody>
      </p:sp>
      <p:sp>
        <p:nvSpPr>
          <p:cNvPr id="1064" name="Google Shape;1064;p98"/>
          <p:cNvSpPr txBox="1"/>
          <p:nvPr/>
        </p:nvSpPr>
        <p:spPr>
          <a:xfrm>
            <a:off x="0" y="946650"/>
            <a:ext cx="2777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ru" sz="2700" u="none" cap="none" strike="noStrike">
                <a:solidFill>
                  <a:srgbClr val="EA6389"/>
                </a:solidFill>
                <a:latin typeface="Nunito"/>
                <a:ea typeface="Nunito"/>
                <a:cs typeface="Nunito"/>
                <a:sym typeface="Nunito"/>
              </a:rPr>
              <a:t>не повышенное</a:t>
            </a:r>
            <a:r>
              <a:rPr b="0" i="0" lang="ru" sz="2600" u="none" cap="none" strike="noStrike">
                <a:solidFill>
                  <a:srgbClr val="EA6389"/>
                </a:solidFill>
                <a:latin typeface="Nunito"/>
                <a:ea typeface="Nunito"/>
                <a:cs typeface="Nunito"/>
                <a:sym typeface="Nunito"/>
              </a:rPr>
              <a:t> </a:t>
            </a:r>
            <a:endParaRPr b="0" i="0" sz="3400" u="none" cap="none" strike="noStrike">
              <a:solidFill>
                <a:srgbClr val="EA6389"/>
              </a:solidFill>
              <a:latin typeface="Nunito"/>
              <a:ea typeface="Nunito"/>
              <a:cs typeface="Nunito"/>
              <a:sym typeface="Nunito"/>
            </a:endParaRPr>
          </a:p>
        </p:txBody>
      </p:sp>
      <p:sp>
        <p:nvSpPr>
          <p:cNvPr id="1065" name="Google Shape;1065;p98"/>
          <p:cNvSpPr txBox="1"/>
          <p:nvPr/>
        </p:nvSpPr>
        <p:spPr>
          <a:xfrm>
            <a:off x="6320250" y="2946725"/>
            <a:ext cx="27771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ru" sz="2400" u="none" cap="none" strike="noStrike">
                <a:solidFill>
                  <a:srgbClr val="18E0A5"/>
                </a:solidFill>
                <a:latin typeface="Nunito"/>
                <a:ea typeface="Nunito"/>
                <a:cs typeface="Nunito"/>
                <a:sym typeface="Nunito"/>
              </a:rPr>
              <a:t>образ жизни</a:t>
            </a:r>
            <a:endParaRPr b="0" i="0" sz="2400" u="none" cap="none" strike="noStrike">
              <a:solidFill>
                <a:srgbClr val="18E0A5"/>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400"/>
              <a:buFont typeface="Arial"/>
              <a:buNone/>
            </a:pPr>
            <a:r>
              <a:rPr b="0" i="0" lang="ru" sz="2400" u="none" cap="none" strike="noStrike">
                <a:solidFill>
                  <a:srgbClr val="18E0A5"/>
                </a:solidFill>
                <a:latin typeface="Nunito"/>
                <a:ea typeface="Nunito"/>
                <a:cs typeface="Nunito"/>
                <a:sym typeface="Nunito"/>
              </a:rPr>
              <a:t>+</a:t>
            </a:r>
            <a:endParaRPr b="0" i="0" sz="2400" u="none" cap="none" strike="noStrike">
              <a:solidFill>
                <a:srgbClr val="18E0A5"/>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2400"/>
              <a:buFont typeface="Arial"/>
              <a:buNone/>
            </a:pPr>
            <a:r>
              <a:rPr b="0" i="0" lang="ru" sz="2400" u="none" cap="none" strike="noStrike">
                <a:solidFill>
                  <a:srgbClr val="18E0A5"/>
                </a:solidFill>
                <a:latin typeface="Nunito"/>
                <a:ea typeface="Nunito"/>
                <a:cs typeface="Nunito"/>
                <a:sym typeface="Nunito"/>
              </a:rPr>
              <a:t>фармакотерапия</a:t>
            </a:r>
            <a:endParaRPr b="0" i="0" sz="2400" u="none" cap="none" strike="noStrike">
              <a:solidFill>
                <a:srgbClr val="18E0A5"/>
              </a:solidFill>
              <a:latin typeface="Nunito"/>
              <a:ea typeface="Nunito"/>
              <a:cs typeface="Nunito"/>
              <a:sym typeface="Nunito"/>
            </a:endParaRPr>
          </a:p>
        </p:txBody>
      </p:sp>
      <p:sp>
        <p:nvSpPr>
          <p:cNvPr id="1066" name="Google Shape;1066;p98"/>
          <p:cNvSpPr txBox="1"/>
          <p:nvPr/>
        </p:nvSpPr>
        <p:spPr>
          <a:xfrm>
            <a:off x="6273350" y="292600"/>
            <a:ext cx="2870700" cy="209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0" i="0" lang="ru" sz="5000" u="none" cap="none" strike="noStrike">
                <a:solidFill>
                  <a:srgbClr val="EA6389"/>
                </a:solidFill>
                <a:latin typeface="Nunito"/>
                <a:ea typeface="Nunito"/>
                <a:cs typeface="Nunito"/>
                <a:sym typeface="Nunito"/>
              </a:rPr>
              <a:t>АГ</a:t>
            </a:r>
            <a:endParaRPr b="0" i="0" sz="5000" u="none" cap="none" strike="noStrike">
              <a:solidFill>
                <a:srgbClr val="EA638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chemeClr val="dk1"/>
                </a:solidFill>
                <a:latin typeface="Nunito"/>
                <a:ea typeface="Nunito"/>
                <a:cs typeface="Nunito"/>
                <a:sym typeface="Nunito"/>
              </a:rPr>
              <a:t>офисное</a:t>
            </a:r>
            <a:r>
              <a:rPr b="0" i="0" lang="ru" sz="2000" u="none" cap="none" strike="noStrike">
                <a:solidFill>
                  <a:schemeClr val="dk1"/>
                </a:solidFill>
                <a:latin typeface="Nunito"/>
                <a:ea typeface="Nunito"/>
                <a:cs typeface="Nunito"/>
                <a:sym typeface="Nunito"/>
              </a:rPr>
              <a:t> </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000"/>
              <a:buFont typeface="Arial"/>
              <a:buNone/>
            </a:pPr>
            <a:r>
              <a:rPr b="0" i="0" lang="ru" sz="3000" u="none" cap="none" strike="noStrike">
                <a:solidFill>
                  <a:srgbClr val="EA6389"/>
                </a:solidFill>
                <a:latin typeface="Nunito"/>
                <a:ea typeface="Nunito"/>
                <a:cs typeface="Nunito"/>
                <a:sym typeface="Nunito"/>
              </a:rPr>
              <a:t>140/90</a:t>
            </a:r>
            <a:r>
              <a:rPr b="0" i="0" lang="ru" sz="2200" u="none" cap="none" strike="noStrike">
                <a:solidFill>
                  <a:srgbClr val="000000"/>
                </a:solidFill>
                <a:latin typeface="Nunito"/>
                <a:ea typeface="Nunito"/>
                <a:cs typeface="Nunito"/>
                <a:sym typeface="Nunito"/>
              </a:rPr>
              <a:t> </a:t>
            </a:r>
            <a:endParaRPr b="0" i="0" sz="22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Nunito"/>
              <a:ea typeface="Nunito"/>
              <a:cs typeface="Nunito"/>
              <a:sym typeface="Nunito"/>
            </a:endParaRPr>
          </a:p>
        </p:txBody>
      </p:sp>
      <p:sp>
        <p:nvSpPr>
          <p:cNvPr id="1067" name="Google Shape;1067;p98"/>
          <p:cNvSpPr txBox="1"/>
          <p:nvPr/>
        </p:nvSpPr>
        <p:spPr>
          <a:xfrm>
            <a:off x="0" y="3069450"/>
            <a:ext cx="2777100" cy="1446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0" lang="ru" sz="2400" u="none" cap="none" strike="noStrike">
                <a:solidFill>
                  <a:srgbClr val="18E0A5"/>
                </a:solidFill>
                <a:latin typeface="Nunito"/>
                <a:ea typeface="Nunito"/>
                <a:cs typeface="Nunito"/>
                <a:sym typeface="Nunito"/>
              </a:rPr>
              <a:t>образ жизни</a:t>
            </a:r>
            <a:endParaRPr b="0" i="0" sz="2400" u="none" cap="none" strike="noStrike">
              <a:solidFill>
                <a:srgbClr val="18E0A5"/>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18E0A5"/>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700"/>
              <a:buFont typeface="Arial"/>
              <a:buNone/>
            </a:pPr>
            <a:r>
              <a:rPr b="0" i="0" lang="ru" sz="1700" u="none" cap="none" strike="noStrike">
                <a:solidFill>
                  <a:srgbClr val="D9D9D9"/>
                </a:solidFill>
                <a:latin typeface="Nunito"/>
                <a:ea typeface="Nunito"/>
                <a:cs typeface="Nunito"/>
                <a:sym typeface="Nunito"/>
              </a:rPr>
              <a:t>фармакотерапия - нет исследований</a:t>
            </a:r>
            <a:endParaRPr b="0" i="0" sz="1700" u="none" cap="none" strike="noStrike">
              <a:solidFill>
                <a:srgbClr val="D9D9D9"/>
              </a:solidFill>
              <a:latin typeface="Nunito"/>
              <a:ea typeface="Nunito"/>
              <a:cs typeface="Nunito"/>
              <a:sym typeface="Nunito"/>
            </a:endParaRPr>
          </a:p>
        </p:txBody>
      </p:sp>
      <p:sp>
        <p:nvSpPr>
          <p:cNvPr id="1068" name="Google Shape;1068;p98"/>
          <p:cNvSpPr txBox="1"/>
          <p:nvPr/>
        </p:nvSpPr>
        <p:spPr>
          <a:xfrm>
            <a:off x="2976450" y="2867675"/>
            <a:ext cx="31911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ru" sz="1700" u="none" cap="none" strike="noStrike">
                <a:solidFill>
                  <a:srgbClr val="EA6389"/>
                </a:solidFill>
                <a:latin typeface="Nunito"/>
                <a:ea typeface="Nunito"/>
                <a:cs typeface="Nunito"/>
                <a:sym typeface="Nunito"/>
              </a:rPr>
              <a:t>точнее оценить риск (есть ли другие болезни? шкала SCORE2 и пр.</a:t>
            </a:r>
            <a:r>
              <a:rPr b="0" i="0" lang="ru" sz="1800" u="none" cap="none" strike="noStrike">
                <a:solidFill>
                  <a:srgbClr val="EA6389"/>
                </a:solidFill>
                <a:latin typeface="Nunito"/>
                <a:ea typeface="Nunito"/>
                <a:cs typeface="Nunito"/>
                <a:sym typeface="Nunito"/>
              </a:rPr>
              <a:t>)</a:t>
            </a:r>
            <a:endParaRPr b="0" i="0" sz="1800" u="none" cap="none" strike="noStrike">
              <a:solidFill>
                <a:srgbClr val="EA6389"/>
              </a:solidFill>
              <a:latin typeface="Nunito"/>
              <a:ea typeface="Nunito"/>
              <a:cs typeface="Nunito"/>
              <a:sym typeface="Nunito"/>
            </a:endParaRPr>
          </a:p>
        </p:txBody>
      </p:sp>
      <p:sp>
        <p:nvSpPr>
          <p:cNvPr id="1069" name="Google Shape;1069;p98"/>
          <p:cNvSpPr/>
          <p:nvPr/>
        </p:nvSpPr>
        <p:spPr>
          <a:xfrm rot="5400000">
            <a:off x="955050" y="1737750"/>
            <a:ext cx="867000" cy="1668000"/>
          </a:xfrm>
          <a:prstGeom prst="rightArrow">
            <a:avLst>
              <a:gd fmla="val 48636" name="adj1"/>
              <a:gd fmla="val 50000" name="adj2"/>
            </a:avLst>
          </a:prstGeom>
          <a:solidFill>
            <a:srgbClr val="18E0A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8E0A5"/>
              </a:solidFill>
              <a:latin typeface="Arial"/>
              <a:ea typeface="Arial"/>
              <a:cs typeface="Arial"/>
              <a:sym typeface="Arial"/>
            </a:endParaRPr>
          </a:p>
        </p:txBody>
      </p:sp>
      <p:sp>
        <p:nvSpPr>
          <p:cNvPr id="1070" name="Google Shape;1070;p98"/>
          <p:cNvSpPr/>
          <p:nvPr/>
        </p:nvSpPr>
        <p:spPr>
          <a:xfrm rot="5400000">
            <a:off x="7228400" y="1737750"/>
            <a:ext cx="867000" cy="1668000"/>
          </a:xfrm>
          <a:prstGeom prst="rightArrow">
            <a:avLst>
              <a:gd fmla="val 48636" name="adj1"/>
              <a:gd fmla="val 50000" name="adj2"/>
            </a:avLst>
          </a:prstGeom>
          <a:solidFill>
            <a:srgbClr val="18E0A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8E0A5"/>
              </a:solidFill>
              <a:latin typeface="Arial"/>
              <a:ea typeface="Arial"/>
              <a:cs typeface="Arial"/>
              <a:sym typeface="Arial"/>
            </a:endParaRPr>
          </a:p>
        </p:txBody>
      </p:sp>
      <p:sp>
        <p:nvSpPr>
          <p:cNvPr id="1071" name="Google Shape;1071;p98"/>
          <p:cNvSpPr/>
          <p:nvPr/>
        </p:nvSpPr>
        <p:spPr>
          <a:xfrm rot="5400000">
            <a:off x="4091775" y="1737750"/>
            <a:ext cx="867000" cy="1668000"/>
          </a:xfrm>
          <a:prstGeom prst="rightArrow">
            <a:avLst>
              <a:gd fmla="val 48636" name="adj1"/>
              <a:gd fmla="val 50000" name="adj2"/>
            </a:avLst>
          </a:prstGeom>
          <a:solidFill>
            <a:srgbClr val="18E0A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8E0A5"/>
              </a:solidFill>
              <a:latin typeface="Arial"/>
              <a:ea typeface="Arial"/>
              <a:cs typeface="Arial"/>
              <a:sym typeface="Arial"/>
            </a:endParaRPr>
          </a:p>
        </p:txBody>
      </p:sp>
      <p:sp>
        <p:nvSpPr>
          <p:cNvPr id="1072" name="Google Shape;1072;p98"/>
          <p:cNvSpPr/>
          <p:nvPr/>
        </p:nvSpPr>
        <p:spPr>
          <a:xfrm rot="5400000">
            <a:off x="3521250" y="3893850"/>
            <a:ext cx="445500" cy="799500"/>
          </a:xfrm>
          <a:prstGeom prst="rightArrow">
            <a:avLst>
              <a:gd fmla="val 48636" name="adj1"/>
              <a:gd fmla="val 50000" name="adj2"/>
            </a:avLst>
          </a:prstGeom>
          <a:solidFill>
            <a:srgbClr val="18E0A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8E0A5"/>
              </a:solidFill>
              <a:latin typeface="Arial"/>
              <a:ea typeface="Arial"/>
              <a:cs typeface="Arial"/>
              <a:sym typeface="Arial"/>
            </a:endParaRPr>
          </a:p>
        </p:txBody>
      </p:sp>
      <p:sp>
        <p:nvSpPr>
          <p:cNvPr id="1073" name="Google Shape;1073;p98"/>
          <p:cNvSpPr/>
          <p:nvPr/>
        </p:nvSpPr>
        <p:spPr>
          <a:xfrm rot="5400000">
            <a:off x="5097775" y="3643800"/>
            <a:ext cx="445500" cy="799500"/>
          </a:xfrm>
          <a:prstGeom prst="rightArrow">
            <a:avLst>
              <a:gd fmla="val 48636" name="adj1"/>
              <a:gd fmla="val 50000" name="adj2"/>
            </a:avLst>
          </a:prstGeom>
          <a:solidFill>
            <a:srgbClr val="18E0A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8E0A5"/>
              </a:solidFill>
              <a:latin typeface="Arial"/>
              <a:ea typeface="Arial"/>
              <a:cs typeface="Arial"/>
              <a:sym typeface="Arial"/>
            </a:endParaRPr>
          </a:p>
        </p:txBody>
      </p:sp>
      <p:sp>
        <p:nvSpPr>
          <p:cNvPr id="1074" name="Google Shape;1074;p98"/>
          <p:cNvSpPr txBox="1"/>
          <p:nvPr/>
        </p:nvSpPr>
        <p:spPr>
          <a:xfrm>
            <a:off x="2910000" y="4365150"/>
            <a:ext cx="16680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rgbClr val="18E0A5"/>
                </a:solidFill>
                <a:latin typeface="Nunito"/>
                <a:ea typeface="Nunito"/>
                <a:cs typeface="Nunito"/>
                <a:sym typeface="Nunito"/>
              </a:rPr>
              <a:t>образ жизни</a:t>
            </a:r>
            <a:endParaRPr b="0" i="0" sz="1500" u="none" cap="none" strike="noStrike">
              <a:solidFill>
                <a:srgbClr val="D9D9D9"/>
              </a:solidFill>
              <a:latin typeface="Nunito"/>
              <a:ea typeface="Nunito"/>
              <a:cs typeface="Nunito"/>
              <a:sym typeface="Nunito"/>
            </a:endParaRPr>
          </a:p>
        </p:txBody>
      </p:sp>
      <p:sp>
        <p:nvSpPr>
          <p:cNvPr id="1075" name="Google Shape;1075;p98"/>
          <p:cNvSpPr txBox="1"/>
          <p:nvPr/>
        </p:nvSpPr>
        <p:spPr>
          <a:xfrm>
            <a:off x="4230625" y="4239725"/>
            <a:ext cx="21798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rgbClr val="18E0A5"/>
                </a:solidFill>
                <a:latin typeface="Nunito"/>
                <a:ea typeface="Nunito"/>
                <a:cs typeface="Nunito"/>
                <a:sym typeface="Nunito"/>
              </a:rPr>
              <a:t>образ жизни</a:t>
            </a:r>
            <a:endParaRPr b="0" i="0" sz="1500" u="none" cap="none" strike="noStrike">
              <a:solidFill>
                <a:srgbClr val="18E0A5"/>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rgbClr val="18E0A5"/>
                </a:solidFill>
                <a:latin typeface="Nunito"/>
                <a:ea typeface="Nunito"/>
                <a:cs typeface="Nunito"/>
                <a:sym typeface="Nunito"/>
              </a:rPr>
              <a:t>+</a:t>
            </a:r>
            <a:endParaRPr b="0" i="0" sz="1500" u="none" cap="none" strike="noStrike">
              <a:solidFill>
                <a:srgbClr val="18E0A5"/>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rgbClr val="18E0A5"/>
                </a:solidFill>
                <a:latin typeface="Nunito"/>
                <a:ea typeface="Nunito"/>
                <a:cs typeface="Nunito"/>
                <a:sym typeface="Nunito"/>
              </a:rPr>
              <a:t>фармакотерапия</a:t>
            </a:r>
            <a:endParaRPr b="0" i="0" sz="1500" u="none" cap="none" strike="noStrike">
              <a:solidFill>
                <a:srgbClr val="18E0A5"/>
              </a:solidFill>
              <a:latin typeface="Nunito"/>
              <a:ea typeface="Nunito"/>
              <a:cs typeface="Nunito"/>
              <a:sym typeface="Nunito"/>
            </a:endParaRPr>
          </a:p>
        </p:txBody>
      </p:sp>
      <p:sp>
        <p:nvSpPr>
          <p:cNvPr id="1076" name="Google Shape;1076;p98"/>
          <p:cNvSpPr txBox="1"/>
          <p:nvPr/>
        </p:nvSpPr>
        <p:spPr>
          <a:xfrm>
            <a:off x="2796150" y="3728350"/>
            <a:ext cx="3551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ru" sz="1500" u="none" cap="none" strike="noStrike">
                <a:solidFill>
                  <a:srgbClr val="999999"/>
                </a:solidFill>
                <a:latin typeface="Nunito"/>
                <a:ea typeface="Nunito"/>
                <a:cs typeface="Nunito"/>
                <a:sym typeface="Nunito"/>
              </a:rPr>
              <a:t>в зависимости от результата</a:t>
            </a:r>
            <a:endParaRPr b="0" i="0" sz="1500" u="none" cap="none" strike="noStrike">
              <a:solidFill>
                <a:srgbClr val="999999"/>
              </a:solidFill>
              <a:latin typeface="Nunito"/>
              <a:ea typeface="Nunito"/>
              <a:cs typeface="Nunito"/>
              <a:sym typeface="Nuni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99"/>
          <p:cNvSpPr txBox="1"/>
          <p:nvPr/>
        </p:nvSpPr>
        <p:spPr>
          <a:xfrm>
            <a:off x="267800" y="427025"/>
            <a:ext cx="8394900" cy="738900"/>
          </a:xfrm>
          <a:prstGeom prst="rect">
            <a:avLst/>
          </a:prstGeom>
          <a:noFill/>
          <a:ln>
            <a:noFill/>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3600"/>
              <a:buFont typeface="Arial"/>
              <a:buNone/>
            </a:pPr>
            <a:r>
              <a:rPr b="0" i="0" lang="ru" sz="3600" u="none" cap="none" strike="noStrike">
                <a:solidFill>
                  <a:srgbClr val="999999"/>
                </a:solidFill>
                <a:latin typeface="Nunito"/>
                <a:ea typeface="Nunito"/>
                <a:cs typeface="Nunito"/>
                <a:sym typeface="Nunito"/>
              </a:rPr>
              <a:t>Этиология первичной АГ ?</a:t>
            </a:r>
            <a:endParaRPr b="0" i="0" sz="2200" u="none" cap="none" strike="noStrike">
              <a:solidFill>
                <a:srgbClr val="999999"/>
              </a:solidFill>
              <a:latin typeface="Nunito"/>
              <a:ea typeface="Nunito"/>
              <a:cs typeface="Nunito"/>
              <a:sym typeface="Nuni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00"/>
          <p:cNvSpPr txBox="1"/>
          <p:nvPr/>
        </p:nvSpPr>
        <p:spPr>
          <a:xfrm>
            <a:off x="118400" y="2261225"/>
            <a:ext cx="867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ru" sz="3600" u="none" cap="none" strike="noStrike">
                <a:solidFill>
                  <a:srgbClr val="EA6389"/>
                </a:solidFill>
                <a:latin typeface="Nunito"/>
                <a:ea typeface="Nunito"/>
                <a:cs typeface="Nunito"/>
                <a:sym typeface="Nunito"/>
              </a:rPr>
              <a:t>МУЛЬТИФАКТОРНОЕ ЗАБОЛЕВАНИЕ</a:t>
            </a:r>
            <a:endParaRPr b="0" i="0" sz="2200" u="none" cap="none" strike="noStrike">
              <a:solidFill>
                <a:srgbClr val="000000"/>
              </a:solidFill>
              <a:latin typeface="Nunito"/>
              <a:ea typeface="Nunito"/>
              <a:cs typeface="Nunito"/>
              <a:sym typeface="Nuni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01"/>
          <p:cNvSpPr txBox="1"/>
          <p:nvPr/>
        </p:nvSpPr>
        <p:spPr>
          <a:xfrm>
            <a:off x="234000" y="145600"/>
            <a:ext cx="867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ru" sz="3600" u="none" cap="none" strike="noStrike">
                <a:solidFill>
                  <a:srgbClr val="EA6389"/>
                </a:solidFill>
                <a:latin typeface="Nunito"/>
                <a:ea typeface="Nunito"/>
                <a:cs typeface="Nunito"/>
                <a:sym typeface="Nunito"/>
              </a:rPr>
              <a:t>МУЛЬТИФАКТОРНОЕ ЗАБОЛЕВАНИЕ</a:t>
            </a:r>
            <a:endParaRPr b="0" i="0" sz="2200" u="none" cap="none" strike="noStrike">
              <a:solidFill>
                <a:srgbClr val="000000"/>
              </a:solidFill>
              <a:latin typeface="Nunito"/>
              <a:ea typeface="Nunito"/>
              <a:cs typeface="Nunito"/>
              <a:sym typeface="Nunito"/>
            </a:endParaRPr>
          </a:p>
        </p:txBody>
      </p:sp>
      <p:sp>
        <p:nvSpPr>
          <p:cNvPr id="1092" name="Google Shape;1092;p101"/>
          <p:cNvSpPr/>
          <p:nvPr/>
        </p:nvSpPr>
        <p:spPr>
          <a:xfrm>
            <a:off x="166925" y="1090825"/>
            <a:ext cx="4144200" cy="1203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01"/>
          <p:cNvSpPr/>
          <p:nvPr/>
        </p:nvSpPr>
        <p:spPr>
          <a:xfrm>
            <a:off x="4617982" y="1090825"/>
            <a:ext cx="4144200" cy="1203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01"/>
          <p:cNvSpPr txBox="1"/>
          <p:nvPr/>
        </p:nvSpPr>
        <p:spPr>
          <a:xfrm>
            <a:off x="455200" y="1153825"/>
            <a:ext cx="36519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наследственные факторы риска</a:t>
            </a:r>
            <a:endParaRPr b="0" i="0" sz="2900" u="none" cap="none" strike="noStrike">
              <a:solidFill>
                <a:srgbClr val="999999"/>
              </a:solidFill>
              <a:latin typeface="Nunito"/>
              <a:ea typeface="Nunito"/>
              <a:cs typeface="Nunito"/>
              <a:sym typeface="Nunito"/>
            </a:endParaRPr>
          </a:p>
        </p:txBody>
      </p:sp>
      <p:sp>
        <p:nvSpPr>
          <p:cNvPr id="1095" name="Google Shape;1095;p101"/>
          <p:cNvSpPr txBox="1"/>
          <p:nvPr/>
        </p:nvSpPr>
        <p:spPr>
          <a:xfrm>
            <a:off x="4864125" y="1153825"/>
            <a:ext cx="36519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приобретенные факторы риска</a:t>
            </a:r>
            <a:endParaRPr b="0" i="0" sz="2900" u="none" cap="none" strike="noStrike">
              <a:solidFill>
                <a:srgbClr val="999999"/>
              </a:solidFill>
              <a:latin typeface="Nunito"/>
              <a:ea typeface="Nunito"/>
              <a:cs typeface="Nunito"/>
              <a:sym typeface="Nuni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02"/>
          <p:cNvSpPr txBox="1"/>
          <p:nvPr/>
        </p:nvSpPr>
        <p:spPr>
          <a:xfrm>
            <a:off x="234000" y="145600"/>
            <a:ext cx="867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ru" sz="3600" u="none" cap="none" strike="noStrike">
                <a:solidFill>
                  <a:srgbClr val="EA6389"/>
                </a:solidFill>
                <a:latin typeface="Nunito"/>
                <a:ea typeface="Nunito"/>
                <a:cs typeface="Nunito"/>
                <a:sym typeface="Nunito"/>
              </a:rPr>
              <a:t>МУЛЬТИФАКТОРНОЕ ЗАБОЛЕВАНИЕ</a:t>
            </a:r>
            <a:endParaRPr b="0" i="0" sz="2200" u="none" cap="none" strike="noStrike">
              <a:solidFill>
                <a:srgbClr val="000000"/>
              </a:solidFill>
              <a:latin typeface="Nunito"/>
              <a:ea typeface="Nunito"/>
              <a:cs typeface="Nunito"/>
              <a:sym typeface="Nunito"/>
            </a:endParaRPr>
          </a:p>
        </p:txBody>
      </p:sp>
      <p:sp>
        <p:nvSpPr>
          <p:cNvPr id="1101" name="Google Shape;1101;p102"/>
          <p:cNvSpPr/>
          <p:nvPr/>
        </p:nvSpPr>
        <p:spPr>
          <a:xfrm>
            <a:off x="166925" y="1090825"/>
            <a:ext cx="4144200" cy="1203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02"/>
          <p:cNvSpPr/>
          <p:nvPr/>
        </p:nvSpPr>
        <p:spPr>
          <a:xfrm>
            <a:off x="4617982" y="1090825"/>
            <a:ext cx="4144200" cy="1203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02"/>
          <p:cNvSpPr txBox="1"/>
          <p:nvPr/>
        </p:nvSpPr>
        <p:spPr>
          <a:xfrm>
            <a:off x="455200" y="1153825"/>
            <a:ext cx="36519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наследственные факторы риска</a:t>
            </a:r>
            <a:endParaRPr b="0" i="0" sz="2900" u="none" cap="none" strike="noStrike">
              <a:solidFill>
                <a:srgbClr val="999999"/>
              </a:solidFill>
              <a:latin typeface="Nunito"/>
              <a:ea typeface="Nunito"/>
              <a:cs typeface="Nunito"/>
              <a:sym typeface="Nunito"/>
            </a:endParaRPr>
          </a:p>
        </p:txBody>
      </p:sp>
      <p:sp>
        <p:nvSpPr>
          <p:cNvPr id="1104" name="Google Shape;1104;p102"/>
          <p:cNvSpPr txBox="1"/>
          <p:nvPr/>
        </p:nvSpPr>
        <p:spPr>
          <a:xfrm>
            <a:off x="4864125" y="1153825"/>
            <a:ext cx="36519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приобретенные факторы риска</a:t>
            </a:r>
            <a:endParaRPr b="0" i="0" sz="2900" u="none" cap="none" strike="noStrike">
              <a:solidFill>
                <a:srgbClr val="999999"/>
              </a:solidFill>
              <a:latin typeface="Nunito"/>
              <a:ea typeface="Nunito"/>
              <a:cs typeface="Nunito"/>
              <a:sym typeface="Nunito"/>
            </a:endParaRPr>
          </a:p>
        </p:txBody>
      </p:sp>
      <p:sp>
        <p:nvSpPr>
          <p:cNvPr id="1105" name="Google Shape;1105;p102"/>
          <p:cNvSpPr/>
          <p:nvPr/>
        </p:nvSpPr>
        <p:spPr>
          <a:xfrm>
            <a:off x="2887575" y="3463213"/>
            <a:ext cx="1730400" cy="1077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02"/>
          <p:cNvSpPr/>
          <p:nvPr/>
        </p:nvSpPr>
        <p:spPr>
          <a:xfrm>
            <a:off x="5400275" y="4414850"/>
            <a:ext cx="1730400" cy="1077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02"/>
          <p:cNvSpPr/>
          <p:nvPr/>
        </p:nvSpPr>
        <p:spPr>
          <a:xfrm>
            <a:off x="4107100" y="3929325"/>
            <a:ext cx="1730400" cy="1077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02"/>
          <p:cNvSpPr/>
          <p:nvPr/>
        </p:nvSpPr>
        <p:spPr>
          <a:xfrm>
            <a:off x="1774650" y="3005225"/>
            <a:ext cx="1730400" cy="1077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02"/>
          <p:cNvSpPr/>
          <p:nvPr/>
        </p:nvSpPr>
        <p:spPr>
          <a:xfrm>
            <a:off x="3729525" y="2427925"/>
            <a:ext cx="1505100" cy="901500"/>
          </a:xfrm>
          <a:prstGeom prst="downArrow">
            <a:avLst>
              <a:gd fmla="val 50000" name="adj1"/>
              <a:gd fmla="val 50000" name="adj2"/>
            </a:avLst>
          </a:prstGeom>
          <a:solidFill>
            <a:srgbClr val="FBDE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10" name="Google Shape;1110;p102"/>
          <p:cNvPicPr preferRelativeResize="0"/>
          <p:nvPr/>
        </p:nvPicPr>
        <p:blipFill rotWithShape="1">
          <a:blip r:embed="rId3">
            <a:alphaModFix/>
          </a:blip>
          <a:srcRect b="0" l="0" r="0" t="0"/>
          <a:stretch/>
        </p:blipFill>
        <p:spPr>
          <a:xfrm>
            <a:off x="9660100" y="-1306175"/>
            <a:ext cx="6844150" cy="6975775"/>
          </a:xfrm>
          <a:prstGeom prst="rect">
            <a:avLst/>
          </a:prstGeom>
          <a:noFill/>
          <a:ln>
            <a:noFill/>
          </a:ln>
        </p:spPr>
      </p:pic>
      <p:sp>
        <p:nvSpPr>
          <p:cNvPr id="1111" name="Google Shape;1111;p102"/>
          <p:cNvSpPr txBox="1"/>
          <p:nvPr/>
        </p:nvSpPr>
        <p:spPr>
          <a:xfrm>
            <a:off x="2656125" y="2449575"/>
            <a:ext cx="3651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ru" sz="1400" u="none" cap="none" strike="noStrike">
                <a:solidFill>
                  <a:srgbClr val="999999"/>
                </a:solidFill>
                <a:latin typeface="Nunito"/>
                <a:ea typeface="Nunito"/>
                <a:cs typeface="Nunito"/>
                <a:sym typeface="Nunito"/>
              </a:rPr>
              <a:t>нарушение регуляции давления</a:t>
            </a:r>
            <a:endParaRPr b="0" i="0" sz="1400" u="none" cap="none" strike="noStrike">
              <a:solidFill>
                <a:srgbClr val="999999"/>
              </a:solidFill>
              <a:latin typeface="Nunito"/>
              <a:ea typeface="Nunito"/>
              <a:cs typeface="Nunito"/>
              <a:sym typeface="Nunito"/>
            </a:endParaRPr>
          </a:p>
        </p:txBody>
      </p:sp>
      <p:sp>
        <p:nvSpPr>
          <p:cNvPr id="1112" name="Google Shape;1112;p102"/>
          <p:cNvSpPr txBox="1"/>
          <p:nvPr/>
        </p:nvSpPr>
        <p:spPr>
          <a:xfrm>
            <a:off x="1774650" y="3205325"/>
            <a:ext cx="17304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ru" sz="1600" u="none" cap="none" strike="noStrike">
                <a:solidFill>
                  <a:schemeClr val="dk1"/>
                </a:solidFill>
                <a:latin typeface="Nunito"/>
                <a:ea typeface="Nunito"/>
                <a:cs typeface="Nunito"/>
                <a:sym typeface="Nunito"/>
              </a:rPr>
              <a:t>гормональная</a:t>
            </a:r>
            <a:endParaRPr b="0" i="0" sz="16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600"/>
              <a:buFont typeface="Arial"/>
              <a:buNone/>
            </a:pPr>
            <a:r>
              <a:rPr b="0" i="0" lang="ru" sz="1600" u="none" cap="none" strike="noStrike">
                <a:solidFill>
                  <a:schemeClr val="dk1"/>
                </a:solidFill>
                <a:latin typeface="Nunito"/>
                <a:ea typeface="Nunito"/>
                <a:cs typeface="Nunito"/>
                <a:sym typeface="Nunito"/>
              </a:rPr>
              <a:t>регуляция</a:t>
            </a:r>
            <a:endParaRPr b="0" i="0" sz="1600" u="none" cap="none" strike="noStrike">
              <a:solidFill>
                <a:schemeClr val="dk1"/>
              </a:solidFill>
              <a:latin typeface="Nunito"/>
              <a:ea typeface="Nunito"/>
              <a:cs typeface="Nunito"/>
              <a:sym typeface="Nunito"/>
            </a:endParaRPr>
          </a:p>
        </p:txBody>
      </p:sp>
      <p:sp>
        <p:nvSpPr>
          <p:cNvPr id="1113" name="Google Shape;1113;p102"/>
          <p:cNvSpPr txBox="1"/>
          <p:nvPr/>
        </p:nvSpPr>
        <p:spPr>
          <a:xfrm>
            <a:off x="2887575" y="3663313"/>
            <a:ext cx="17304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ru" sz="1600" u="none" cap="none" strike="noStrike">
                <a:solidFill>
                  <a:schemeClr val="dk1"/>
                </a:solidFill>
                <a:latin typeface="Nunito"/>
                <a:ea typeface="Nunito"/>
                <a:cs typeface="Nunito"/>
                <a:sym typeface="Nunito"/>
              </a:rPr>
              <a:t>почечная</a:t>
            </a:r>
            <a:endParaRPr b="0" i="0" sz="16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600"/>
              <a:buFont typeface="Arial"/>
              <a:buNone/>
            </a:pPr>
            <a:r>
              <a:rPr b="0" i="0" lang="ru" sz="1600" u="none" cap="none" strike="noStrike">
                <a:solidFill>
                  <a:schemeClr val="dk1"/>
                </a:solidFill>
                <a:latin typeface="Nunito"/>
                <a:ea typeface="Nunito"/>
                <a:cs typeface="Nunito"/>
                <a:sym typeface="Nunito"/>
              </a:rPr>
              <a:t>регуляция</a:t>
            </a:r>
            <a:endParaRPr b="0" i="0" sz="1600" u="none" cap="none" strike="noStrike">
              <a:solidFill>
                <a:schemeClr val="dk1"/>
              </a:solidFill>
              <a:latin typeface="Nunito"/>
              <a:ea typeface="Nunito"/>
              <a:cs typeface="Nunito"/>
              <a:sym typeface="Nunito"/>
            </a:endParaRPr>
          </a:p>
        </p:txBody>
      </p:sp>
      <p:sp>
        <p:nvSpPr>
          <p:cNvPr id="1114" name="Google Shape;1114;p102"/>
          <p:cNvSpPr txBox="1"/>
          <p:nvPr/>
        </p:nvSpPr>
        <p:spPr>
          <a:xfrm>
            <a:off x="4107100" y="4129425"/>
            <a:ext cx="16974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ru" sz="1600" u="none" cap="none" strike="noStrike">
                <a:solidFill>
                  <a:schemeClr val="dk1"/>
                </a:solidFill>
                <a:latin typeface="Nunito"/>
                <a:ea typeface="Nunito"/>
                <a:cs typeface="Nunito"/>
                <a:sym typeface="Nunito"/>
              </a:rPr>
              <a:t>нервная</a:t>
            </a:r>
            <a:endParaRPr b="0" i="0" sz="16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600"/>
              <a:buFont typeface="Arial"/>
              <a:buNone/>
            </a:pPr>
            <a:r>
              <a:rPr b="0" i="0" lang="ru" sz="1600" u="none" cap="none" strike="noStrike">
                <a:solidFill>
                  <a:schemeClr val="dk1"/>
                </a:solidFill>
                <a:latin typeface="Nunito"/>
                <a:ea typeface="Nunito"/>
                <a:cs typeface="Nunito"/>
                <a:sym typeface="Nunito"/>
              </a:rPr>
              <a:t>регуляция</a:t>
            </a:r>
            <a:endParaRPr b="0" i="0" sz="1600" u="none" cap="none" strike="noStrike">
              <a:solidFill>
                <a:schemeClr val="dk1"/>
              </a:solidFill>
              <a:latin typeface="Nunito"/>
              <a:ea typeface="Nunito"/>
              <a:cs typeface="Nunito"/>
              <a:sym typeface="Nunito"/>
            </a:endParaRPr>
          </a:p>
        </p:txBody>
      </p:sp>
      <p:sp>
        <p:nvSpPr>
          <p:cNvPr id="1115" name="Google Shape;1115;p102"/>
          <p:cNvSpPr txBox="1"/>
          <p:nvPr/>
        </p:nvSpPr>
        <p:spPr>
          <a:xfrm>
            <a:off x="5416775" y="4614950"/>
            <a:ext cx="1697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ru" sz="1600" u="none" cap="none" strike="noStrike">
                <a:solidFill>
                  <a:schemeClr val="dk1"/>
                </a:solidFill>
                <a:latin typeface="Nunito"/>
                <a:ea typeface="Nunito"/>
                <a:cs typeface="Nunito"/>
                <a:sym typeface="Nunito"/>
              </a:rPr>
              <a:t>сосуды</a:t>
            </a:r>
            <a:endParaRPr b="0" i="0" sz="1600" u="none" cap="none" strike="noStrike">
              <a:solidFill>
                <a:schemeClr val="dk1"/>
              </a:solidFill>
              <a:latin typeface="Nunito"/>
              <a:ea typeface="Nunito"/>
              <a:cs typeface="Nunito"/>
              <a:sym typeface="Nuni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pic>
        <p:nvPicPr>
          <p:cNvPr id="1120" name="Google Shape;1120;p103"/>
          <p:cNvPicPr preferRelativeResize="0"/>
          <p:nvPr/>
        </p:nvPicPr>
        <p:blipFill rotWithShape="1">
          <a:blip r:embed="rId3">
            <a:alphaModFix/>
          </a:blip>
          <a:srcRect b="0" l="0" r="0" t="0"/>
          <a:stretch/>
        </p:blipFill>
        <p:spPr>
          <a:xfrm>
            <a:off x="1783775" y="962775"/>
            <a:ext cx="7283050" cy="4124025"/>
          </a:xfrm>
          <a:prstGeom prst="rect">
            <a:avLst/>
          </a:prstGeom>
          <a:noFill/>
          <a:ln>
            <a:noFill/>
          </a:ln>
        </p:spPr>
      </p:pic>
      <p:sp>
        <p:nvSpPr>
          <p:cNvPr id="1121" name="Google Shape;1121;p103"/>
          <p:cNvSpPr txBox="1"/>
          <p:nvPr/>
        </p:nvSpPr>
        <p:spPr>
          <a:xfrm>
            <a:off x="234000" y="145600"/>
            <a:ext cx="867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ru" sz="3600" u="none" cap="none" strike="noStrike">
                <a:solidFill>
                  <a:srgbClr val="EA6389"/>
                </a:solidFill>
                <a:latin typeface="Nunito"/>
                <a:ea typeface="Nunito"/>
                <a:cs typeface="Nunito"/>
                <a:sym typeface="Nunito"/>
              </a:rPr>
              <a:t>МУЛЬТИФАКТОРНОЕ ЗАБОЛЕВАНИЕ</a:t>
            </a:r>
            <a:endParaRPr b="0" i="0" sz="2200" u="none" cap="none" strike="noStrike">
              <a:solidFill>
                <a:srgbClr val="000000"/>
              </a:solidFill>
              <a:latin typeface="Nunito"/>
              <a:ea typeface="Nunito"/>
              <a:cs typeface="Nunito"/>
              <a:sym typeface="Nunito"/>
            </a:endParaRPr>
          </a:p>
        </p:txBody>
      </p:sp>
      <p:sp>
        <p:nvSpPr>
          <p:cNvPr id="1122" name="Google Shape;1122;p103"/>
          <p:cNvSpPr/>
          <p:nvPr/>
        </p:nvSpPr>
        <p:spPr>
          <a:xfrm>
            <a:off x="166925" y="1090825"/>
            <a:ext cx="4144200" cy="1203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03"/>
          <p:cNvSpPr txBox="1"/>
          <p:nvPr/>
        </p:nvSpPr>
        <p:spPr>
          <a:xfrm>
            <a:off x="455200" y="1153825"/>
            <a:ext cx="36519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наследственные факторы риска</a:t>
            </a:r>
            <a:endParaRPr b="0" i="0" sz="2900" u="none" cap="none" strike="noStrike">
              <a:solidFill>
                <a:srgbClr val="999999"/>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p:nvPr/>
        </p:nvSpPr>
        <p:spPr>
          <a:xfrm>
            <a:off x="1925475" y="1420725"/>
            <a:ext cx="2243100" cy="1749000"/>
          </a:xfrm>
          <a:prstGeom prst="heart">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2"/>
          <p:cNvSpPr txBox="1"/>
          <p:nvPr>
            <p:ph type="ctrTitle"/>
          </p:nvPr>
        </p:nvSpPr>
        <p:spPr>
          <a:xfrm>
            <a:off x="2163975" y="1722300"/>
            <a:ext cx="17661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МОК      </a:t>
            </a:r>
            <a:endParaRPr sz="4600">
              <a:latin typeface="Nunito"/>
              <a:ea typeface="Nunito"/>
              <a:cs typeface="Nunito"/>
              <a:sym typeface="Nunito"/>
            </a:endParaRPr>
          </a:p>
        </p:txBody>
      </p:sp>
      <p:sp>
        <p:nvSpPr>
          <p:cNvPr id="226" name="Google Shape;226;p32"/>
          <p:cNvSpPr txBox="1"/>
          <p:nvPr>
            <p:ph type="ctrTitle"/>
          </p:nvPr>
        </p:nvSpPr>
        <p:spPr>
          <a:xfrm>
            <a:off x="3016900" y="1471950"/>
            <a:ext cx="3607800" cy="992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4600">
                <a:latin typeface="Nunito"/>
                <a:ea typeface="Nunito"/>
                <a:cs typeface="Nunito"/>
                <a:sym typeface="Nunito"/>
              </a:rPr>
              <a:t>ЧСС </a:t>
            </a:r>
            <a:endParaRPr sz="4600">
              <a:latin typeface="Nunito"/>
              <a:ea typeface="Nunito"/>
              <a:cs typeface="Nunito"/>
              <a:sym typeface="Nunito"/>
            </a:endParaRPr>
          </a:p>
          <a:p>
            <a:pPr indent="0" lvl="0" marL="0" rtl="0" algn="ctr">
              <a:lnSpc>
                <a:spcPct val="100000"/>
              </a:lnSpc>
              <a:spcBef>
                <a:spcPts val="0"/>
              </a:spcBef>
              <a:spcAft>
                <a:spcPts val="0"/>
              </a:spcAft>
              <a:buSzPts val="5200"/>
              <a:buNone/>
            </a:pPr>
            <a:r>
              <a:t/>
            </a:r>
            <a:endParaRPr sz="4600">
              <a:latin typeface="Nunito"/>
              <a:ea typeface="Nunito"/>
              <a:cs typeface="Nunito"/>
              <a:sym typeface="Nunito"/>
            </a:endParaRPr>
          </a:p>
        </p:txBody>
      </p:sp>
      <p:sp>
        <p:nvSpPr>
          <p:cNvPr id="227" name="Google Shape;227;p32"/>
          <p:cNvSpPr/>
          <p:nvPr/>
        </p:nvSpPr>
        <p:spPr>
          <a:xfrm rot="-10139496">
            <a:off x="5675464" y="1095945"/>
            <a:ext cx="771394" cy="769276"/>
          </a:xfrm>
          <a:prstGeom prst="rightArrow">
            <a:avLst>
              <a:gd fmla="val 50000" name="adj1"/>
              <a:gd fmla="val 71021" name="adj2"/>
            </a:avLst>
          </a:prstGeom>
          <a:solidFill>
            <a:srgbClr val="FBDED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2"/>
          <p:cNvSpPr txBox="1"/>
          <p:nvPr>
            <p:ph type="ctrTitle"/>
          </p:nvPr>
        </p:nvSpPr>
        <p:spPr>
          <a:xfrm>
            <a:off x="5609050" y="1049925"/>
            <a:ext cx="3526200" cy="133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нервная </a:t>
            </a:r>
            <a:endParaRPr sz="3000">
              <a:solidFill>
                <a:srgbClr val="999999"/>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система</a:t>
            </a:r>
            <a:endParaRPr sz="3000">
              <a:solidFill>
                <a:srgbClr val="999999"/>
              </a:solidFill>
              <a:latin typeface="Nunito"/>
              <a:ea typeface="Nunito"/>
              <a:cs typeface="Nunito"/>
              <a:sym typeface="Nunito"/>
            </a:endParaRPr>
          </a:p>
          <a:p>
            <a:pPr indent="0" lvl="0" marL="0" rtl="0" algn="ctr">
              <a:lnSpc>
                <a:spcPct val="100000"/>
              </a:lnSpc>
              <a:spcBef>
                <a:spcPts val="0"/>
              </a:spcBef>
              <a:spcAft>
                <a:spcPts val="0"/>
              </a:spcAft>
              <a:buSzPts val="5200"/>
              <a:buNone/>
            </a:pPr>
            <a:r>
              <a:rPr lang="ru" sz="3000">
                <a:solidFill>
                  <a:srgbClr val="999999"/>
                </a:solidFill>
                <a:latin typeface="Nunito"/>
                <a:ea typeface="Nunito"/>
                <a:cs typeface="Nunito"/>
                <a:sym typeface="Nunito"/>
              </a:rPr>
              <a:t>(рефлексы)</a:t>
            </a:r>
            <a:endParaRPr sz="3000">
              <a:solidFill>
                <a:srgbClr val="999999"/>
              </a:solidFill>
              <a:latin typeface="Nunito"/>
              <a:ea typeface="Nunito"/>
              <a:cs typeface="Nunito"/>
              <a:sym typeface="Nunito"/>
            </a:endParaRPr>
          </a:p>
        </p:txBody>
      </p:sp>
      <p:sp>
        <p:nvSpPr>
          <p:cNvPr id="229" name="Google Shape;229;p32"/>
          <p:cNvSpPr txBox="1"/>
          <p:nvPr>
            <p:ph type="ctrTitle"/>
          </p:nvPr>
        </p:nvSpPr>
        <p:spPr>
          <a:xfrm>
            <a:off x="4701975" y="2508375"/>
            <a:ext cx="4926900" cy="2571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ru" sz="1600">
                <a:solidFill>
                  <a:srgbClr val="666666"/>
                </a:solidFill>
                <a:latin typeface="Nunito"/>
                <a:ea typeface="Nunito"/>
                <a:cs typeface="Nunito"/>
                <a:sym typeface="Nunito"/>
              </a:rPr>
              <a:t>баро-, хеморефлекс</a:t>
            </a:r>
            <a:endParaRPr sz="16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1600">
                <a:solidFill>
                  <a:srgbClr val="666666"/>
                </a:solidFill>
                <a:latin typeface="Nunito"/>
                <a:ea typeface="Nunito"/>
                <a:cs typeface="Nunito"/>
                <a:sym typeface="Nunito"/>
              </a:rPr>
              <a:t>метаборефлекс </a:t>
            </a:r>
            <a:r>
              <a:rPr lang="ru" sz="1600">
                <a:solidFill>
                  <a:srgbClr val="B7B7B7"/>
                </a:solidFill>
                <a:latin typeface="Nunito"/>
                <a:ea typeface="Nunito"/>
                <a:cs typeface="Nunito"/>
                <a:sym typeface="Nunito"/>
              </a:rPr>
              <a:t>(от мышц)</a:t>
            </a:r>
            <a:endParaRPr sz="1600">
              <a:solidFill>
                <a:srgbClr val="B7B7B7"/>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1600">
                <a:solidFill>
                  <a:srgbClr val="666666"/>
                </a:solidFill>
                <a:latin typeface="Nunito"/>
                <a:ea typeface="Nunito"/>
                <a:cs typeface="Nunito"/>
                <a:sym typeface="Nunito"/>
              </a:rPr>
              <a:t>рефл. Бейнбриджа</a:t>
            </a:r>
            <a:endParaRPr sz="16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1600">
                <a:solidFill>
                  <a:srgbClr val="666666"/>
                </a:solidFill>
                <a:latin typeface="Nunito"/>
                <a:ea typeface="Nunito"/>
                <a:cs typeface="Nunito"/>
                <a:sym typeface="Nunito"/>
              </a:rPr>
              <a:t>рефл. “ныряния”</a:t>
            </a:r>
            <a:endParaRPr sz="16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1600">
                <a:solidFill>
                  <a:srgbClr val="666666"/>
                </a:solidFill>
                <a:highlight>
                  <a:srgbClr val="FFFFFF"/>
                </a:highlight>
                <a:latin typeface="Nunito"/>
                <a:ea typeface="Nunito"/>
                <a:cs typeface="Nunito"/>
                <a:sym typeface="Nunito"/>
              </a:rPr>
              <a:t>рефл.</a:t>
            </a:r>
            <a:r>
              <a:rPr lang="ru" sz="1600">
                <a:solidFill>
                  <a:srgbClr val="666666"/>
                </a:solidFill>
                <a:latin typeface="Nunito"/>
                <a:ea typeface="Nunito"/>
                <a:cs typeface="Nunito"/>
                <a:sym typeface="Nunito"/>
              </a:rPr>
              <a:t> Ашнера-Даньини</a:t>
            </a:r>
            <a:endParaRPr sz="16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1600">
                <a:solidFill>
                  <a:srgbClr val="666666"/>
                </a:solidFill>
                <a:latin typeface="Nunito"/>
                <a:ea typeface="Nunito"/>
                <a:cs typeface="Nunito"/>
                <a:sym typeface="Nunito"/>
              </a:rPr>
              <a:t>рефл. Бецольда-Яриша</a:t>
            </a:r>
            <a:endParaRPr sz="16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1600">
                <a:solidFill>
                  <a:srgbClr val="666666"/>
                </a:solidFill>
                <a:latin typeface="Nunito"/>
                <a:ea typeface="Nunito"/>
                <a:cs typeface="Nunito"/>
                <a:sym typeface="Nunito"/>
              </a:rPr>
              <a:t>рефл. Кушинга </a:t>
            </a:r>
            <a:endParaRPr sz="1600">
              <a:solidFill>
                <a:srgbClr val="666666"/>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1400">
                <a:solidFill>
                  <a:srgbClr val="B7B7B7"/>
                </a:solidFill>
                <a:latin typeface="Nunito"/>
                <a:ea typeface="Nunito"/>
                <a:cs typeface="Nunito"/>
                <a:sym typeface="Nunito"/>
              </a:rPr>
              <a:t>(в ответ на ишемию мозга или повышение ВЧД)</a:t>
            </a:r>
            <a:endParaRPr sz="1400">
              <a:solidFill>
                <a:srgbClr val="B7B7B7"/>
              </a:solidFill>
              <a:latin typeface="Nunito"/>
              <a:ea typeface="Nunito"/>
              <a:cs typeface="Nunito"/>
              <a:sym typeface="Nunito"/>
            </a:endParaRPr>
          </a:p>
          <a:p>
            <a:pPr indent="0" lvl="0" marL="0" rtl="0" algn="l">
              <a:lnSpc>
                <a:spcPct val="100000"/>
              </a:lnSpc>
              <a:spcBef>
                <a:spcPts val="0"/>
              </a:spcBef>
              <a:spcAft>
                <a:spcPts val="0"/>
              </a:spcAft>
              <a:buSzPts val="5200"/>
              <a:buNone/>
            </a:pPr>
            <a:r>
              <a:rPr lang="ru" sz="1600">
                <a:solidFill>
                  <a:srgbClr val="666666"/>
                </a:solidFill>
                <a:highlight>
                  <a:srgbClr val="FFFFFF"/>
                </a:highlight>
                <a:latin typeface="Nunito"/>
                <a:ea typeface="Nunito"/>
                <a:cs typeface="Nunito"/>
                <a:sym typeface="Nunito"/>
              </a:rPr>
              <a:t>рефл. Баркрофта-Эдхольма </a:t>
            </a:r>
            <a:endParaRPr sz="1600">
              <a:solidFill>
                <a:srgbClr val="666666"/>
              </a:solidFill>
              <a:highlight>
                <a:srgbClr val="FFFFFF"/>
              </a:highlight>
              <a:latin typeface="Nunito"/>
              <a:ea typeface="Nunito"/>
              <a:cs typeface="Nunito"/>
              <a:sym typeface="Nunito"/>
            </a:endParaRPr>
          </a:p>
          <a:p>
            <a:pPr indent="0" lvl="0" marL="0" rtl="0" algn="l">
              <a:lnSpc>
                <a:spcPct val="100000"/>
              </a:lnSpc>
              <a:spcBef>
                <a:spcPts val="0"/>
              </a:spcBef>
              <a:spcAft>
                <a:spcPts val="0"/>
              </a:spcAft>
              <a:buSzPts val="5200"/>
              <a:buNone/>
            </a:pPr>
            <a:r>
              <a:rPr lang="ru" sz="1600">
                <a:solidFill>
                  <a:srgbClr val="666666"/>
                </a:solidFill>
                <a:highlight>
                  <a:srgbClr val="FFFFFF"/>
                </a:highlight>
                <a:latin typeface="Nunito"/>
                <a:ea typeface="Nunito"/>
                <a:cs typeface="Nunito"/>
                <a:sym typeface="Nunito"/>
              </a:rPr>
              <a:t>(Стеда-Гибсона) и др.</a:t>
            </a:r>
            <a:endParaRPr sz="1600">
              <a:solidFill>
                <a:srgbClr val="666666"/>
              </a:solidFill>
              <a:latin typeface="Nunito"/>
              <a:ea typeface="Nunito"/>
              <a:cs typeface="Nunito"/>
              <a:sym typeface="Nuni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04"/>
          <p:cNvSpPr txBox="1"/>
          <p:nvPr/>
        </p:nvSpPr>
        <p:spPr>
          <a:xfrm>
            <a:off x="234000" y="145600"/>
            <a:ext cx="867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ru" sz="3600" u="none" cap="none" strike="noStrike">
                <a:solidFill>
                  <a:srgbClr val="EA6389"/>
                </a:solidFill>
                <a:latin typeface="Nunito"/>
                <a:ea typeface="Nunito"/>
                <a:cs typeface="Nunito"/>
                <a:sym typeface="Nunito"/>
              </a:rPr>
              <a:t>МУЛЬТИФАКТОРНОЕ ЗАБОЛЕВАНИЕ</a:t>
            </a:r>
            <a:endParaRPr b="0" i="0" sz="2200" u="none" cap="none" strike="noStrike">
              <a:solidFill>
                <a:srgbClr val="000000"/>
              </a:solidFill>
              <a:latin typeface="Nunito"/>
              <a:ea typeface="Nunito"/>
              <a:cs typeface="Nunito"/>
              <a:sym typeface="Nunito"/>
            </a:endParaRPr>
          </a:p>
        </p:txBody>
      </p:sp>
      <p:sp>
        <p:nvSpPr>
          <p:cNvPr id="1129" name="Google Shape;1129;p104"/>
          <p:cNvSpPr/>
          <p:nvPr/>
        </p:nvSpPr>
        <p:spPr>
          <a:xfrm>
            <a:off x="166925" y="1090825"/>
            <a:ext cx="4144200" cy="1203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04"/>
          <p:cNvSpPr txBox="1"/>
          <p:nvPr/>
        </p:nvSpPr>
        <p:spPr>
          <a:xfrm>
            <a:off x="455200" y="1153825"/>
            <a:ext cx="36519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наследственные факторы риска</a:t>
            </a:r>
            <a:endParaRPr b="0" i="0" sz="2900" u="none" cap="none" strike="noStrike">
              <a:solidFill>
                <a:srgbClr val="999999"/>
              </a:solidFill>
              <a:latin typeface="Nunito"/>
              <a:ea typeface="Nunito"/>
              <a:cs typeface="Nunito"/>
              <a:sym typeface="Nunito"/>
            </a:endParaRPr>
          </a:p>
        </p:txBody>
      </p:sp>
      <p:sp>
        <p:nvSpPr>
          <p:cNvPr id="1131" name="Google Shape;1131;p104"/>
          <p:cNvSpPr txBox="1"/>
          <p:nvPr/>
        </p:nvSpPr>
        <p:spPr>
          <a:xfrm>
            <a:off x="301000" y="2500450"/>
            <a:ext cx="8770200" cy="197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много генов (точнее регионов, “мест” в ДНК)</a:t>
            </a:r>
            <a:endParaRPr b="0" i="0" sz="2900" u="none" cap="none" strike="noStrike">
              <a:solidFill>
                <a:srgbClr val="999999"/>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вклад каждого из них по отдельности очень мал</a:t>
            </a:r>
            <a:endParaRPr b="0" i="0" sz="2900" u="none" cap="none" strike="noStrike">
              <a:solidFill>
                <a:srgbClr val="999999"/>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про многи</a:t>
            </a:r>
            <a:r>
              <a:rPr lang="ru" sz="2900">
                <a:solidFill>
                  <a:srgbClr val="999999"/>
                </a:solidFill>
                <a:latin typeface="Nunito"/>
                <a:ea typeface="Nunito"/>
                <a:cs typeface="Nunito"/>
                <a:sym typeface="Nunito"/>
              </a:rPr>
              <a:t>е</a:t>
            </a:r>
            <a:r>
              <a:rPr b="0" i="0" lang="ru" sz="2900" u="none" cap="none" strike="noStrike">
                <a:solidFill>
                  <a:srgbClr val="999999"/>
                </a:solidFill>
                <a:latin typeface="Nunito"/>
                <a:ea typeface="Nunito"/>
                <a:cs typeface="Nunito"/>
                <a:sym typeface="Nunito"/>
              </a:rPr>
              <a:t> из них непонятно, какой механизм</a:t>
            </a:r>
            <a:endParaRPr b="0" i="0" sz="2900" u="none" cap="none" strike="noStrike">
              <a:solidFill>
                <a:srgbClr val="999999"/>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999999"/>
              </a:solidFill>
              <a:latin typeface="Nunito"/>
              <a:ea typeface="Nunito"/>
              <a:cs typeface="Nunito"/>
              <a:sym typeface="Nuni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05"/>
          <p:cNvSpPr txBox="1"/>
          <p:nvPr/>
        </p:nvSpPr>
        <p:spPr>
          <a:xfrm>
            <a:off x="234000" y="145600"/>
            <a:ext cx="867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ru" sz="3600" u="none" cap="none" strike="noStrike">
                <a:solidFill>
                  <a:srgbClr val="EA6389"/>
                </a:solidFill>
                <a:latin typeface="Nunito"/>
                <a:ea typeface="Nunito"/>
                <a:cs typeface="Nunito"/>
                <a:sym typeface="Nunito"/>
              </a:rPr>
              <a:t>МУЛЬТИФАКТОРНОЕ ЗАБОЛЕВАНИЕ</a:t>
            </a:r>
            <a:endParaRPr b="0" i="0" sz="2200" u="none" cap="none" strike="noStrike">
              <a:solidFill>
                <a:srgbClr val="000000"/>
              </a:solidFill>
              <a:latin typeface="Nunito"/>
              <a:ea typeface="Nunito"/>
              <a:cs typeface="Nunito"/>
              <a:sym typeface="Nunito"/>
            </a:endParaRPr>
          </a:p>
        </p:txBody>
      </p:sp>
      <p:sp>
        <p:nvSpPr>
          <p:cNvPr id="1137" name="Google Shape;1137;p105"/>
          <p:cNvSpPr/>
          <p:nvPr/>
        </p:nvSpPr>
        <p:spPr>
          <a:xfrm>
            <a:off x="166925" y="1090825"/>
            <a:ext cx="4144200" cy="1203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05"/>
          <p:cNvSpPr txBox="1"/>
          <p:nvPr/>
        </p:nvSpPr>
        <p:spPr>
          <a:xfrm>
            <a:off x="455200" y="1153825"/>
            <a:ext cx="36519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наследственные факторы риска</a:t>
            </a:r>
            <a:endParaRPr b="0" i="0" sz="2900" u="none" cap="none" strike="noStrike">
              <a:solidFill>
                <a:srgbClr val="999999"/>
              </a:solidFill>
              <a:latin typeface="Nunito"/>
              <a:ea typeface="Nunito"/>
              <a:cs typeface="Nunito"/>
              <a:sym typeface="Nunito"/>
            </a:endParaRPr>
          </a:p>
        </p:txBody>
      </p:sp>
      <p:sp>
        <p:nvSpPr>
          <p:cNvPr id="1139" name="Google Shape;1139;p105"/>
          <p:cNvSpPr txBox="1"/>
          <p:nvPr/>
        </p:nvSpPr>
        <p:spPr>
          <a:xfrm>
            <a:off x="1256150" y="2500450"/>
            <a:ext cx="17436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пример</a:t>
            </a:r>
            <a:endParaRPr b="0" i="0" sz="2900" u="none" cap="none" strike="noStrike">
              <a:solidFill>
                <a:srgbClr val="999999"/>
              </a:solidFill>
              <a:latin typeface="Nunito"/>
              <a:ea typeface="Nunito"/>
              <a:cs typeface="Nunito"/>
              <a:sym typeface="Nunito"/>
            </a:endParaRPr>
          </a:p>
        </p:txBody>
      </p:sp>
      <p:pic>
        <p:nvPicPr>
          <p:cNvPr id="1140" name="Google Shape;1140;p105"/>
          <p:cNvPicPr preferRelativeResize="0"/>
          <p:nvPr/>
        </p:nvPicPr>
        <p:blipFill rotWithShape="1">
          <a:blip r:embed="rId3">
            <a:alphaModFix/>
          </a:blip>
          <a:srcRect b="0" l="0" r="0" t="0"/>
          <a:stretch/>
        </p:blipFill>
        <p:spPr>
          <a:xfrm>
            <a:off x="4572000" y="1003375"/>
            <a:ext cx="4145532" cy="39542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06"/>
          <p:cNvSpPr txBox="1"/>
          <p:nvPr/>
        </p:nvSpPr>
        <p:spPr>
          <a:xfrm>
            <a:off x="234000" y="145600"/>
            <a:ext cx="867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ru" sz="3600" u="none" cap="none" strike="noStrike">
                <a:solidFill>
                  <a:srgbClr val="EA6389"/>
                </a:solidFill>
                <a:latin typeface="Nunito"/>
                <a:ea typeface="Nunito"/>
                <a:cs typeface="Nunito"/>
                <a:sym typeface="Nunito"/>
              </a:rPr>
              <a:t>МУЛЬТИФАКТОРНОЕ ЗАБОЛЕВАНИЕ</a:t>
            </a:r>
            <a:endParaRPr b="0" i="0" sz="2200" u="none" cap="none" strike="noStrike">
              <a:solidFill>
                <a:srgbClr val="000000"/>
              </a:solidFill>
              <a:latin typeface="Nunito"/>
              <a:ea typeface="Nunito"/>
              <a:cs typeface="Nunito"/>
              <a:sym typeface="Nunito"/>
            </a:endParaRPr>
          </a:p>
        </p:txBody>
      </p:sp>
      <p:sp>
        <p:nvSpPr>
          <p:cNvPr id="1146" name="Google Shape;1146;p106"/>
          <p:cNvSpPr/>
          <p:nvPr/>
        </p:nvSpPr>
        <p:spPr>
          <a:xfrm>
            <a:off x="166925" y="1090825"/>
            <a:ext cx="4144200" cy="1203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06"/>
          <p:cNvSpPr txBox="1"/>
          <p:nvPr/>
        </p:nvSpPr>
        <p:spPr>
          <a:xfrm>
            <a:off x="455200" y="1153825"/>
            <a:ext cx="36519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наследственные факторы риска</a:t>
            </a:r>
            <a:endParaRPr b="0" i="0" sz="2900" u="none" cap="none" strike="noStrike">
              <a:solidFill>
                <a:srgbClr val="999999"/>
              </a:solidFill>
              <a:latin typeface="Nunito"/>
              <a:ea typeface="Nunito"/>
              <a:cs typeface="Nunito"/>
              <a:sym typeface="Nunito"/>
            </a:endParaRPr>
          </a:p>
        </p:txBody>
      </p:sp>
      <p:sp>
        <p:nvSpPr>
          <p:cNvPr id="1148" name="Google Shape;1148;p106"/>
          <p:cNvSpPr txBox="1"/>
          <p:nvPr/>
        </p:nvSpPr>
        <p:spPr>
          <a:xfrm>
            <a:off x="1256150" y="2500450"/>
            <a:ext cx="26493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еще пример</a:t>
            </a:r>
            <a:endParaRPr b="0" i="0" sz="2900" u="none" cap="none" strike="noStrike">
              <a:solidFill>
                <a:srgbClr val="999999"/>
              </a:solidFill>
              <a:latin typeface="Nunito"/>
              <a:ea typeface="Nunito"/>
              <a:cs typeface="Nunito"/>
              <a:sym typeface="Nunito"/>
            </a:endParaRPr>
          </a:p>
        </p:txBody>
      </p:sp>
      <p:pic>
        <p:nvPicPr>
          <p:cNvPr id="1149" name="Google Shape;1149;p106"/>
          <p:cNvPicPr preferRelativeResize="0"/>
          <p:nvPr/>
        </p:nvPicPr>
        <p:blipFill rotWithShape="1">
          <a:blip r:embed="rId3">
            <a:alphaModFix/>
          </a:blip>
          <a:srcRect b="0" l="0" r="0" t="0"/>
          <a:stretch/>
        </p:blipFill>
        <p:spPr>
          <a:xfrm>
            <a:off x="4463525" y="1153825"/>
            <a:ext cx="4528076" cy="3517966"/>
          </a:xfrm>
          <a:prstGeom prst="rect">
            <a:avLst/>
          </a:prstGeom>
          <a:noFill/>
          <a:ln>
            <a:noFill/>
          </a:ln>
        </p:spPr>
      </p:pic>
      <p:sp>
        <p:nvSpPr>
          <p:cNvPr id="1150" name="Google Shape;1150;p106"/>
          <p:cNvSpPr txBox="1"/>
          <p:nvPr/>
        </p:nvSpPr>
        <p:spPr>
          <a:xfrm>
            <a:off x="9348025" y="1527563"/>
            <a:ext cx="30000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ru" sz="1050" u="none" cap="none" strike="noStrike">
                <a:solidFill>
                  <a:srgbClr val="333333"/>
                </a:solidFill>
                <a:highlight>
                  <a:srgbClr val="FFFFFF"/>
                </a:highlight>
                <a:latin typeface="Arial"/>
                <a:ea typeface="Arial"/>
                <a:cs typeface="Arial"/>
                <a:sym typeface="Arial"/>
              </a:rPr>
              <a:t>In mice, Dnmt3a methylates </a:t>
            </a:r>
            <a:r>
              <a:rPr b="0" i="1" lang="ru" sz="1050" u="none" cap="none" strike="noStrike">
                <a:solidFill>
                  <a:srgbClr val="333333"/>
                </a:solidFill>
                <a:highlight>
                  <a:srgbClr val="FFFFFF"/>
                </a:highlight>
                <a:latin typeface="Arial"/>
                <a:ea typeface="Arial"/>
                <a:cs typeface="Arial"/>
                <a:sym typeface="Arial"/>
              </a:rPr>
              <a:t>Agtr1a</a:t>
            </a:r>
            <a:r>
              <a:rPr b="0" i="0" lang="ru" sz="1050" u="none" cap="none" strike="noStrike">
                <a:solidFill>
                  <a:srgbClr val="333333"/>
                </a:solidFill>
                <a:highlight>
                  <a:srgbClr val="FFFFFF"/>
                </a:highlight>
                <a:latin typeface="Arial"/>
                <a:ea typeface="Arial"/>
                <a:cs typeface="Arial"/>
                <a:sym typeface="Arial"/>
              </a:rPr>
              <a:t>, the gene which codes for angiotensin receptor type 1a (ATR). This methylation keeps </a:t>
            </a:r>
            <a:r>
              <a:rPr b="0" i="1" lang="ru" sz="1050" u="none" cap="none" strike="noStrike">
                <a:solidFill>
                  <a:srgbClr val="333333"/>
                </a:solidFill>
                <a:highlight>
                  <a:srgbClr val="FFFFFF"/>
                </a:highlight>
                <a:latin typeface="Arial"/>
                <a:ea typeface="Arial"/>
                <a:cs typeface="Arial"/>
                <a:sym typeface="Arial"/>
              </a:rPr>
              <a:t>Agtr1a</a:t>
            </a:r>
            <a:r>
              <a:rPr b="0" i="0" lang="ru" sz="1050" u="none" cap="none" strike="noStrike">
                <a:solidFill>
                  <a:srgbClr val="333333"/>
                </a:solidFill>
                <a:highlight>
                  <a:srgbClr val="FFFFFF"/>
                </a:highlight>
                <a:latin typeface="Arial"/>
                <a:ea typeface="Arial"/>
                <a:cs typeface="Arial"/>
                <a:sym typeface="Arial"/>
              </a:rPr>
              <a:t> expression under control, producing normal levels of ATR and a normal response to angiotensin (AT) with normal blood pressure. If Dnmt3a function is reduced then </a:t>
            </a:r>
            <a:r>
              <a:rPr b="0" i="1" lang="ru" sz="1050" u="none" cap="none" strike="noStrike">
                <a:solidFill>
                  <a:srgbClr val="333333"/>
                </a:solidFill>
                <a:highlight>
                  <a:srgbClr val="FFFFFF"/>
                </a:highlight>
                <a:latin typeface="Arial"/>
                <a:ea typeface="Arial"/>
                <a:cs typeface="Arial"/>
                <a:sym typeface="Arial"/>
              </a:rPr>
              <a:t>Agtr1a</a:t>
            </a:r>
            <a:r>
              <a:rPr b="0" i="0" lang="ru" sz="1050" u="none" cap="none" strike="noStrike">
                <a:solidFill>
                  <a:srgbClr val="333333"/>
                </a:solidFill>
                <a:highlight>
                  <a:srgbClr val="FFFFFF"/>
                </a:highlight>
                <a:latin typeface="Arial"/>
                <a:ea typeface="Arial"/>
                <a:cs typeface="Arial"/>
                <a:sym typeface="Arial"/>
              </a:rPr>
              <a:t> is hypomethylated, leading to abnormally increased expression and higher levels of ATR. The subsequent angiotensin receptor overactivity causes salt-sensitive hypertension. In humans, genetic variants damaging function of </a:t>
            </a:r>
            <a:r>
              <a:rPr b="0" i="1" lang="ru" sz="1050" u="none" cap="none" strike="noStrike">
                <a:solidFill>
                  <a:srgbClr val="333333"/>
                </a:solidFill>
                <a:highlight>
                  <a:srgbClr val="FFFFFF"/>
                </a:highlight>
                <a:latin typeface="Arial"/>
                <a:ea typeface="Arial"/>
                <a:cs typeface="Arial"/>
                <a:sym typeface="Arial"/>
              </a:rPr>
              <a:t>DNMT3A</a:t>
            </a:r>
            <a:r>
              <a:rPr b="0" i="0" lang="ru" sz="1050" u="none" cap="none" strike="noStrike">
                <a:solidFill>
                  <a:srgbClr val="333333"/>
                </a:solidFill>
                <a:highlight>
                  <a:srgbClr val="FFFFFF"/>
                </a:highlight>
                <a:latin typeface="Arial"/>
                <a:ea typeface="Arial"/>
                <a:cs typeface="Arial"/>
                <a:sym typeface="Arial"/>
              </a:rPr>
              <a:t> are associated with increased risk of hypertension, perhaps through a similar mechanism of loss of control of genes coding for angiotensin receptors.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07"/>
          <p:cNvSpPr txBox="1"/>
          <p:nvPr/>
        </p:nvSpPr>
        <p:spPr>
          <a:xfrm>
            <a:off x="234000" y="145600"/>
            <a:ext cx="867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ru" sz="3600" u="none" cap="none" strike="noStrike">
                <a:solidFill>
                  <a:srgbClr val="EA6389"/>
                </a:solidFill>
                <a:latin typeface="Nunito"/>
                <a:ea typeface="Nunito"/>
                <a:cs typeface="Nunito"/>
                <a:sym typeface="Nunito"/>
              </a:rPr>
              <a:t>МУЛЬТИФАКТОРНОЕ ЗАБОЛЕВАНИЕ</a:t>
            </a:r>
            <a:endParaRPr b="0" i="0" sz="2200" u="none" cap="none" strike="noStrike">
              <a:solidFill>
                <a:srgbClr val="000000"/>
              </a:solidFill>
              <a:latin typeface="Nunito"/>
              <a:ea typeface="Nunito"/>
              <a:cs typeface="Nunito"/>
              <a:sym typeface="Nunito"/>
            </a:endParaRPr>
          </a:p>
        </p:txBody>
      </p:sp>
      <p:sp>
        <p:nvSpPr>
          <p:cNvPr id="1156" name="Google Shape;1156;p107"/>
          <p:cNvSpPr/>
          <p:nvPr/>
        </p:nvSpPr>
        <p:spPr>
          <a:xfrm>
            <a:off x="166925" y="1090825"/>
            <a:ext cx="4144200" cy="1203300"/>
          </a:xfrm>
          <a:prstGeom prst="roundRect">
            <a:avLst>
              <a:gd fmla="val 16667" name="adj"/>
            </a:avLst>
          </a:prstGeom>
          <a:solidFill>
            <a:srgbClr val="F3A6A6">
              <a:alpha val="1607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07"/>
          <p:cNvSpPr txBox="1"/>
          <p:nvPr/>
        </p:nvSpPr>
        <p:spPr>
          <a:xfrm>
            <a:off x="455200" y="1153825"/>
            <a:ext cx="36519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наследственные факторы риска</a:t>
            </a:r>
            <a:endParaRPr b="0" i="0" sz="2900" u="none" cap="none" strike="noStrike">
              <a:solidFill>
                <a:srgbClr val="999999"/>
              </a:solidFill>
              <a:latin typeface="Nunito"/>
              <a:ea typeface="Nunito"/>
              <a:cs typeface="Nunito"/>
              <a:sym typeface="Nunito"/>
            </a:endParaRPr>
          </a:p>
        </p:txBody>
      </p:sp>
      <p:sp>
        <p:nvSpPr>
          <p:cNvPr id="1158" name="Google Shape;1158;p107"/>
          <p:cNvSpPr txBox="1"/>
          <p:nvPr/>
        </p:nvSpPr>
        <p:spPr>
          <a:xfrm>
            <a:off x="1256150" y="2500450"/>
            <a:ext cx="26493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0" i="0" lang="ru" sz="2900" u="none" cap="none" strike="noStrike">
                <a:solidFill>
                  <a:srgbClr val="999999"/>
                </a:solidFill>
                <a:latin typeface="Nunito"/>
                <a:ea typeface="Nunito"/>
                <a:cs typeface="Nunito"/>
                <a:sym typeface="Nunito"/>
              </a:rPr>
              <a:t>еще пример</a:t>
            </a:r>
            <a:endParaRPr b="0" i="0" sz="2900" u="none" cap="none" strike="noStrike">
              <a:solidFill>
                <a:srgbClr val="999999"/>
              </a:solidFill>
              <a:latin typeface="Nunito"/>
              <a:ea typeface="Nunito"/>
              <a:cs typeface="Nunito"/>
              <a:sym typeface="Nunito"/>
            </a:endParaRPr>
          </a:p>
        </p:txBody>
      </p:sp>
      <p:pic>
        <p:nvPicPr>
          <p:cNvPr id="1159" name="Google Shape;1159;p107"/>
          <p:cNvPicPr preferRelativeResize="0"/>
          <p:nvPr/>
        </p:nvPicPr>
        <p:blipFill rotWithShape="1">
          <a:blip r:embed="rId3">
            <a:alphaModFix/>
          </a:blip>
          <a:srcRect b="0" l="0" r="0" t="0"/>
          <a:stretch/>
        </p:blipFill>
        <p:spPr>
          <a:xfrm>
            <a:off x="4463525" y="1036900"/>
            <a:ext cx="4528076" cy="385757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08"/>
          <p:cNvSpPr txBox="1"/>
          <p:nvPr/>
        </p:nvSpPr>
        <p:spPr>
          <a:xfrm>
            <a:off x="234000" y="145600"/>
            <a:ext cx="8676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0" i="0" lang="ru" sz="3600" u="none" cap="none" strike="noStrike">
                <a:solidFill>
                  <a:srgbClr val="EA6389"/>
                </a:solidFill>
                <a:latin typeface="Nunito"/>
                <a:ea typeface="Nunito"/>
                <a:cs typeface="Nunito"/>
                <a:sym typeface="Nunito"/>
              </a:rPr>
              <a:t>МУЛЬТИФАКТОРНОЕ ЗАБОЛЕВАНИЕ</a:t>
            </a:r>
            <a:endParaRPr b="0" i="0" sz="2200" u="none" cap="none" strike="noStrike">
              <a:solidFill>
                <a:srgbClr val="000000"/>
              </a:solidFill>
              <a:latin typeface="Nunito"/>
              <a:ea typeface="Nunito"/>
              <a:cs typeface="Nunito"/>
              <a:sym typeface="Nunito"/>
            </a:endParaRPr>
          </a:p>
        </p:txBody>
      </p:sp>
      <p:pic>
        <p:nvPicPr>
          <p:cNvPr id="1165" name="Google Shape;1165;p108"/>
          <p:cNvPicPr preferRelativeResize="0"/>
          <p:nvPr/>
        </p:nvPicPr>
        <p:blipFill rotWithShape="1">
          <a:blip r:embed="rId3">
            <a:alphaModFix/>
          </a:blip>
          <a:srcRect b="0" l="0" r="0" t="0"/>
          <a:stretch/>
        </p:blipFill>
        <p:spPr>
          <a:xfrm>
            <a:off x="839650" y="954600"/>
            <a:ext cx="7464675" cy="41889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9"/>
          <p:cNvSpPr txBox="1"/>
          <p:nvPr/>
        </p:nvSpPr>
        <p:spPr>
          <a:xfrm>
            <a:off x="267800" y="427025"/>
            <a:ext cx="83949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ru" sz="3600" u="none" cap="none" strike="noStrike">
                <a:solidFill>
                  <a:srgbClr val="999999"/>
                </a:solidFill>
                <a:latin typeface="Nunito"/>
                <a:ea typeface="Nunito"/>
                <a:cs typeface="Nunito"/>
                <a:sym typeface="Nunito"/>
              </a:rPr>
              <a:t>Почему повышенное давление  плохое?</a:t>
            </a:r>
            <a:endParaRPr b="0" i="0" sz="2200" u="none" cap="none" strike="noStrike">
              <a:solidFill>
                <a:srgbClr val="999999"/>
              </a:solidFill>
              <a:latin typeface="Nunito"/>
              <a:ea typeface="Nunito"/>
              <a:cs typeface="Nunito"/>
              <a:sym typeface="Nuni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10"/>
          <p:cNvSpPr txBox="1"/>
          <p:nvPr/>
        </p:nvSpPr>
        <p:spPr>
          <a:xfrm>
            <a:off x="267800" y="427025"/>
            <a:ext cx="83949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ru" sz="3600" u="none" cap="none" strike="noStrike">
                <a:solidFill>
                  <a:srgbClr val="999999"/>
                </a:solidFill>
                <a:latin typeface="Nunito"/>
                <a:ea typeface="Nunito"/>
                <a:cs typeface="Nunito"/>
                <a:sym typeface="Nunito"/>
              </a:rPr>
              <a:t>Почему повышенное давление  плохое?</a:t>
            </a:r>
            <a:endParaRPr b="0" i="0" sz="2200" u="none" cap="none" strike="noStrike">
              <a:solidFill>
                <a:srgbClr val="999999"/>
              </a:solidFill>
              <a:latin typeface="Nunito"/>
              <a:ea typeface="Nunito"/>
              <a:cs typeface="Nunito"/>
              <a:sym typeface="Nunito"/>
            </a:endParaRPr>
          </a:p>
        </p:txBody>
      </p:sp>
      <p:sp>
        <p:nvSpPr>
          <p:cNvPr id="1176" name="Google Shape;1176;p110"/>
          <p:cNvSpPr/>
          <p:nvPr/>
        </p:nvSpPr>
        <p:spPr>
          <a:xfrm rot="2047993">
            <a:off x="2651729" y="1650880"/>
            <a:ext cx="710010" cy="920192"/>
          </a:xfrm>
          <a:prstGeom prst="downArrow">
            <a:avLst>
              <a:gd fmla="val 50000" name="adj1"/>
              <a:gd fmla="val 50000" name="adj2"/>
            </a:avLst>
          </a:prstGeom>
          <a:solidFill>
            <a:srgbClr val="FBDE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10"/>
          <p:cNvSpPr/>
          <p:nvPr/>
        </p:nvSpPr>
        <p:spPr>
          <a:xfrm rot="-2698973">
            <a:off x="5398306" y="1535339"/>
            <a:ext cx="710006" cy="920229"/>
          </a:xfrm>
          <a:prstGeom prst="downArrow">
            <a:avLst>
              <a:gd fmla="val 50000" name="adj1"/>
              <a:gd fmla="val 50000" name="adj2"/>
            </a:avLst>
          </a:prstGeom>
          <a:solidFill>
            <a:srgbClr val="FBDED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10"/>
          <p:cNvSpPr txBox="1"/>
          <p:nvPr/>
        </p:nvSpPr>
        <p:spPr>
          <a:xfrm>
            <a:off x="643825" y="2513825"/>
            <a:ext cx="41001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ru" sz="3600" u="none" cap="none" strike="noStrike">
                <a:solidFill>
                  <a:srgbClr val="999999"/>
                </a:solidFill>
                <a:latin typeface="Nunito"/>
                <a:ea typeface="Nunito"/>
                <a:cs typeface="Nunito"/>
                <a:sym typeface="Nunito"/>
              </a:rPr>
              <a:t>механическая </a:t>
            </a:r>
            <a:endParaRPr b="0" i="0" sz="3600" u="none" cap="none" strike="noStrike">
              <a:solidFill>
                <a:srgbClr val="999999"/>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3600"/>
              <a:buFont typeface="Arial"/>
              <a:buNone/>
            </a:pPr>
            <a:r>
              <a:rPr b="0" i="0" lang="ru" sz="3600" u="none" cap="none" strike="noStrike">
                <a:solidFill>
                  <a:srgbClr val="999999"/>
                </a:solidFill>
                <a:latin typeface="Nunito"/>
                <a:ea typeface="Nunito"/>
                <a:cs typeface="Nunito"/>
                <a:sym typeface="Nunito"/>
              </a:rPr>
              <a:t>нагрузка</a:t>
            </a:r>
            <a:endParaRPr b="0" i="0" sz="2200" u="none" cap="none" strike="noStrike">
              <a:solidFill>
                <a:srgbClr val="999999"/>
              </a:solidFill>
              <a:latin typeface="Nunito"/>
              <a:ea typeface="Nunito"/>
              <a:cs typeface="Nunito"/>
              <a:sym typeface="Nunito"/>
            </a:endParaRPr>
          </a:p>
        </p:txBody>
      </p:sp>
      <p:sp>
        <p:nvSpPr>
          <p:cNvPr id="1179" name="Google Shape;1179;p110"/>
          <p:cNvSpPr txBox="1"/>
          <p:nvPr/>
        </p:nvSpPr>
        <p:spPr>
          <a:xfrm>
            <a:off x="4843925" y="2513825"/>
            <a:ext cx="4100100" cy="240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ru" sz="3600" u="none" cap="none" strike="noStrike">
                <a:solidFill>
                  <a:srgbClr val="999999"/>
                </a:solidFill>
                <a:latin typeface="Nunito"/>
                <a:ea typeface="Nunito"/>
                <a:cs typeface="Nunito"/>
                <a:sym typeface="Nunito"/>
              </a:rPr>
              <a:t>действие адреналина, АТ II, ALDO, эндотелина и пр.</a:t>
            </a:r>
            <a:endParaRPr b="0" i="0" sz="2200" u="none" cap="none" strike="noStrike">
              <a:solidFill>
                <a:srgbClr val="999999"/>
              </a:solidFill>
              <a:latin typeface="Nunito"/>
              <a:ea typeface="Nunito"/>
              <a:cs typeface="Nunito"/>
              <a:sym typeface="Nuni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id="1184" name="Google Shape;1184;p111"/>
          <p:cNvPicPr preferRelativeResize="0"/>
          <p:nvPr/>
        </p:nvPicPr>
        <p:blipFill rotWithShape="1">
          <a:blip r:embed="rId3">
            <a:alphaModFix/>
          </a:blip>
          <a:srcRect b="0" l="0" r="0" t="0"/>
          <a:stretch/>
        </p:blipFill>
        <p:spPr>
          <a:xfrm>
            <a:off x="123000" y="48237"/>
            <a:ext cx="6653407" cy="5047026"/>
          </a:xfrm>
          <a:prstGeom prst="rect">
            <a:avLst/>
          </a:prstGeom>
          <a:noFill/>
          <a:ln>
            <a:noFill/>
          </a:ln>
        </p:spPr>
      </p:pic>
      <p:sp>
        <p:nvSpPr>
          <p:cNvPr id="1185" name="Google Shape;1185;p111"/>
          <p:cNvSpPr txBox="1"/>
          <p:nvPr/>
        </p:nvSpPr>
        <p:spPr>
          <a:xfrm>
            <a:off x="4898500" y="2941500"/>
            <a:ext cx="41916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0" i="0" lang="ru" sz="3300" u="none" cap="none" strike="noStrike">
                <a:solidFill>
                  <a:srgbClr val="999999"/>
                </a:solidFill>
                <a:latin typeface="Nunito"/>
                <a:ea typeface="Nunito"/>
                <a:cs typeface="Nunito"/>
                <a:sym typeface="Nunito"/>
              </a:rPr>
              <a:t>механ</a:t>
            </a:r>
            <a:r>
              <a:rPr lang="ru" sz="3300">
                <a:solidFill>
                  <a:srgbClr val="999999"/>
                </a:solidFill>
                <a:latin typeface="Nunito"/>
                <a:ea typeface="Nunito"/>
                <a:cs typeface="Nunito"/>
                <a:sym typeface="Nunito"/>
              </a:rPr>
              <a:t>отрансдукция</a:t>
            </a:r>
            <a:endParaRPr b="0" i="0" sz="1900" u="none" cap="none" strike="noStrike">
              <a:solidFill>
                <a:srgbClr val="999999"/>
              </a:solidFill>
              <a:latin typeface="Nunito"/>
              <a:ea typeface="Nunito"/>
              <a:cs typeface="Nunito"/>
              <a:sym typeface="Nuni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pic>
        <p:nvPicPr>
          <p:cNvPr id="1190" name="Google Shape;1190;p112"/>
          <p:cNvPicPr preferRelativeResize="0"/>
          <p:nvPr/>
        </p:nvPicPr>
        <p:blipFill rotWithShape="1">
          <a:blip r:embed="rId3">
            <a:alphaModFix/>
          </a:blip>
          <a:srcRect b="0" l="0" r="0" t="0"/>
          <a:stretch/>
        </p:blipFill>
        <p:spPr>
          <a:xfrm>
            <a:off x="1852000" y="130050"/>
            <a:ext cx="4829175" cy="2495550"/>
          </a:xfrm>
          <a:prstGeom prst="rect">
            <a:avLst/>
          </a:prstGeom>
          <a:noFill/>
          <a:ln>
            <a:noFill/>
          </a:ln>
        </p:spPr>
      </p:pic>
      <p:sp>
        <p:nvSpPr>
          <p:cNvPr id="1191" name="Google Shape;1191;p112"/>
          <p:cNvSpPr/>
          <p:nvPr/>
        </p:nvSpPr>
        <p:spPr>
          <a:xfrm>
            <a:off x="2640550" y="2607235"/>
            <a:ext cx="710100" cy="606300"/>
          </a:xfrm>
          <a:prstGeom prst="downArrow">
            <a:avLst>
              <a:gd fmla="val 50000" name="adj1"/>
              <a:gd fmla="val 50000" name="adj2"/>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12"/>
          <p:cNvSpPr/>
          <p:nvPr/>
        </p:nvSpPr>
        <p:spPr>
          <a:xfrm rot="1452">
            <a:off x="5252998" y="2571898"/>
            <a:ext cx="710100" cy="606300"/>
          </a:xfrm>
          <a:prstGeom prst="downArrow">
            <a:avLst>
              <a:gd fmla="val 50000" name="adj1"/>
              <a:gd fmla="val 50000" name="adj2"/>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12"/>
          <p:cNvSpPr txBox="1"/>
          <p:nvPr/>
        </p:nvSpPr>
        <p:spPr>
          <a:xfrm>
            <a:off x="1454200" y="3152425"/>
            <a:ext cx="30828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ru" sz="2600" u="none" cap="none" strike="noStrike">
                <a:solidFill>
                  <a:srgbClr val="999999"/>
                </a:solidFill>
                <a:latin typeface="Nunito"/>
                <a:ea typeface="Nunito"/>
                <a:cs typeface="Nunito"/>
                <a:sym typeface="Nunito"/>
              </a:rPr>
              <a:t>внутри клеток больше </a:t>
            </a:r>
            <a:r>
              <a:rPr b="0" i="0" lang="ru" sz="2600" u="none" cap="none" strike="noStrike">
                <a:solidFill>
                  <a:srgbClr val="E06666"/>
                </a:solidFill>
                <a:latin typeface="Nunito"/>
                <a:ea typeface="Nunito"/>
                <a:cs typeface="Nunito"/>
                <a:sym typeface="Nunito"/>
              </a:rPr>
              <a:t>Ca</a:t>
            </a:r>
            <a:endParaRPr b="0" i="0" sz="2600" u="none" cap="none" strike="noStrike">
              <a:solidFill>
                <a:srgbClr val="E06666"/>
              </a:solidFill>
              <a:latin typeface="Nunito"/>
              <a:ea typeface="Nunito"/>
              <a:cs typeface="Nunito"/>
              <a:sym typeface="Nunito"/>
            </a:endParaRPr>
          </a:p>
        </p:txBody>
      </p:sp>
      <p:sp>
        <p:nvSpPr>
          <p:cNvPr id="1194" name="Google Shape;1194;p112"/>
          <p:cNvSpPr txBox="1"/>
          <p:nvPr/>
        </p:nvSpPr>
        <p:spPr>
          <a:xfrm>
            <a:off x="698610" y="4629370"/>
            <a:ext cx="8003430" cy="58474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ru" sz="2600" u="none" cap="none" strike="noStrike">
                <a:solidFill>
                  <a:srgbClr val="999999"/>
                </a:solidFill>
                <a:latin typeface="Nunito"/>
                <a:ea typeface="Nunito"/>
                <a:cs typeface="Nunito"/>
                <a:sym typeface="Nunito"/>
              </a:rPr>
              <a:t>запуск плохих программ (апоптоз, фиброз и пр.)</a:t>
            </a:r>
            <a:endParaRPr b="0" i="0" sz="2600" u="none" cap="none" strike="noStrike">
              <a:solidFill>
                <a:srgbClr val="E06666"/>
              </a:solidFill>
              <a:latin typeface="Nunito"/>
              <a:ea typeface="Nunito"/>
              <a:cs typeface="Nunito"/>
              <a:sym typeface="Nunito"/>
            </a:endParaRPr>
          </a:p>
        </p:txBody>
      </p:sp>
      <p:sp>
        <p:nvSpPr>
          <p:cNvPr id="1195" name="Google Shape;1195;p112"/>
          <p:cNvSpPr/>
          <p:nvPr/>
        </p:nvSpPr>
        <p:spPr>
          <a:xfrm>
            <a:off x="2152650" y="4137625"/>
            <a:ext cx="4463755" cy="45719"/>
          </a:xfrm>
          <a:prstGeom prst="rect">
            <a:avLst/>
          </a:prstGeom>
          <a:solidFill>
            <a:srgbClr val="EA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96" name="Google Shape;1196;p112"/>
          <p:cNvSpPr/>
          <p:nvPr/>
        </p:nvSpPr>
        <p:spPr>
          <a:xfrm>
            <a:off x="3810504" y="4220389"/>
            <a:ext cx="1148046" cy="444061"/>
          </a:xfrm>
          <a:prstGeom prst="downArrow">
            <a:avLst>
              <a:gd fmla="val 53554" name="adj1"/>
              <a:gd fmla="val 66302" name="adj2"/>
            </a:avLst>
          </a:prstGeom>
          <a:solidFill>
            <a:srgbClr val="EA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12"/>
          <p:cNvSpPr txBox="1"/>
          <p:nvPr/>
        </p:nvSpPr>
        <p:spPr>
          <a:xfrm>
            <a:off x="4255000" y="3134875"/>
            <a:ext cx="30828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ru" sz="2600" u="none" cap="none" strike="noStrike">
                <a:solidFill>
                  <a:srgbClr val="999999"/>
                </a:solidFill>
                <a:latin typeface="Nunito"/>
                <a:ea typeface="Nunito"/>
                <a:cs typeface="Nunito"/>
                <a:sym typeface="Nunito"/>
              </a:rPr>
              <a:t>внутри клеток больше </a:t>
            </a:r>
            <a:r>
              <a:rPr b="0" i="0" lang="ru" sz="2600" u="none" cap="none" strike="noStrike">
                <a:solidFill>
                  <a:srgbClr val="E06666"/>
                </a:solidFill>
                <a:latin typeface="Nunito"/>
                <a:ea typeface="Nunito"/>
                <a:cs typeface="Nunito"/>
                <a:sym typeface="Nunito"/>
              </a:rPr>
              <a:t>АФК</a:t>
            </a:r>
            <a:endParaRPr b="0" i="0" sz="2600" u="none" cap="none" strike="noStrike">
              <a:solidFill>
                <a:srgbClr val="E06666"/>
              </a:solidFill>
              <a:latin typeface="Nunito"/>
              <a:ea typeface="Nunito"/>
              <a:cs typeface="Nunito"/>
              <a:sym typeface="Nuni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113"/>
          <p:cNvPicPr preferRelativeResize="0"/>
          <p:nvPr/>
        </p:nvPicPr>
        <p:blipFill rotWithShape="1">
          <a:blip r:embed="rId3">
            <a:alphaModFix/>
          </a:blip>
          <a:srcRect b="0" l="0" r="0" t="0"/>
          <a:stretch/>
        </p:blipFill>
        <p:spPr>
          <a:xfrm>
            <a:off x="959625" y="39262"/>
            <a:ext cx="7034473" cy="50649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grpSp>
        <p:nvGrpSpPr>
          <p:cNvPr id="234" name="Google Shape;234;p33"/>
          <p:cNvGrpSpPr/>
          <p:nvPr/>
        </p:nvGrpSpPr>
        <p:grpSpPr>
          <a:xfrm>
            <a:off x="1244948" y="2758502"/>
            <a:ext cx="1905156" cy="2187562"/>
            <a:chOff x="165590" y="2661767"/>
            <a:chExt cx="881935" cy="1044083"/>
          </a:xfrm>
        </p:grpSpPr>
        <p:sp>
          <p:nvSpPr>
            <p:cNvPr id="235" name="Google Shape;235;p33"/>
            <p:cNvSpPr/>
            <p:nvPr/>
          </p:nvSpPr>
          <p:spPr>
            <a:xfrm>
              <a:off x="291225" y="2940250"/>
              <a:ext cx="756300" cy="765600"/>
            </a:xfrm>
            <a:prstGeom prst="blockArc">
              <a:avLst>
                <a:gd fmla="val 10800000" name="adj1"/>
                <a:gd fmla="val 21511238" name="adj2"/>
                <a:gd fmla="val 18759" name="adj3"/>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3"/>
            <p:cNvSpPr/>
            <p:nvPr/>
          </p:nvSpPr>
          <p:spPr>
            <a:xfrm rot="-1875205">
              <a:off x="393914" y="2805431"/>
              <a:ext cx="50884" cy="270989"/>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3"/>
            <p:cNvSpPr/>
            <p:nvPr/>
          </p:nvSpPr>
          <p:spPr>
            <a:xfrm rot="-3806097">
              <a:off x="244679" y="2702884"/>
              <a:ext cx="50982" cy="208357"/>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3"/>
            <p:cNvSpPr/>
            <p:nvPr/>
          </p:nvSpPr>
          <p:spPr>
            <a:xfrm rot="284135">
              <a:off x="353532" y="2681252"/>
              <a:ext cx="50874" cy="193554"/>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3"/>
            <p:cNvSpPr/>
            <p:nvPr/>
          </p:nvSpPr>
          <p:spPr>
            <a:xfrm rot="1421252">
              <a:off x="811803" y="2786273"/>
              <a:ext cx="50778" cy="150049"/>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3"/>
            <p:cNvSpPr/>
            <p:nvPr/>
          </p:nvSpPr>
          <p:spPr>
            <a:xfrm rot="-510839">
              <a:off x="815422" y="2664651"/>
              <a:ext cx="50658" cy="157152"/>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3"/>
            <p:cNvSpPr/>
            <p:nvPr/>
          </p:nvSpPr>
          <p:spPr>
            <a:xfrm rot="3580255">
              <a:off x="897729" y="2693647"/>
              <a:ext cx="51093" cy="193616"/>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 name="Google Shape;242;p33"/>
          <p:cNvSpPr/>
          <p:nvPr/>
        </p:nvSpPr>
        <p:spPr>
          <a:xfrm>
            <a:off x="2330200" y="1244550"/>
            <a:ext cx="1012800" cy="993900"/>
          </a:xfrm>
          <a:prstGeom prst="bentArrow">
            <a:avLst>
              <a:gd fmla="val 25000" name="adj1"/>
              <a:gd fmla="val 25000" name="adj2"/>
              <a:gd fmla="val 25000" name="adj3"/>
              <a:gd fmla="val 43750" name="adj4"/>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3"/>
          <p:cNvSpPr/>
          <p:nvPr/>
        </p:nvSpPr>
        <p:spPr>
          <a:xfrm>
            <a:off x="3752925" y="934625"/>
            <a:ext cx="1374600" cy="9939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3"/>
          <p:cNvSpPr txBox="1"/>
          <p:nvPr/>
        </p:nvSpPr>
        <p:spPr>
          <a:xfrm>
            <a:off x="3226725" y="942125"/>
            <a:ext cx="2427000" cy="97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400"/>
              <a:buFont typeface="Arial"/>
              <a:buNone/>
            </a:pPr>
            <a:r>
              <a:rPr b="0" i="0" lang="ru" sz="2400" u="none" cap="none" strike="noStrike">
                <a:solidFill>
                  <a:srgbClr val="0F0F0F"/>
                </a:solidFill>
                <a:latin typeface="Montserrat"/>
                <a:ea typeface="Montserrat"/>
                <a:cs typeface="Montserrat"/>
                <a:sym typeface="Montserrat"/>
              </a:rPr>
              <a:t>ствол</a:t>
            </a:r>
            <a:endParaRPr b="0" i="0" sz="2400" u="none" cap="none" strike="noStrike">
              <a:solidFill>
                <a:srgbClr val="0F0F0F"/>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2400"/>
              <a:buFont typeface="Arial"/>
              <a:buNone/>
            </a:pPr>
            <a:r>
              <a:rPr b="0" i="0" lang="ru" sz="2400" u="none" cap="none" strike="noStrike">
                <a:solidFill>
                  <a:srgbClr val="0F0F0F"/>
                </a:solidFill>
                <a:latin typeface="Montserrat"/>
                <a:ea typeface="Montserrat"/>
                <a:cs typeface="Montserrat"/>
                <a:sym typeface="Montserrat"/>
              </a:rPr>
              <a:t>мозга</a:t>
            </a:r>
            <a:endParaRPr b="0" i="0" sz="2400" u="none" cap="none" strike="noStrike">
              <a:solidFill>
                <a:srgbClr val="0F0F0F"/>
              </a:solidFill>
              <a:latin typeface="Montserrat"/>
              <a:ea typeface="Montserrat"/>
              <a:cs typeface="Montserrat"/>
              <a:sym typeface="Montserrat"/>
            </a:endParaRPr>
          </a:p>
        </p:txBody>
      </p:sp>
      <p:sp>
        <p:nvSpPr>
          <p:cNvPr id="245" name="Google Shape;245;p33"/>
          <p:cNvSpPr/>
          <p:nvPr/>
        </p:nvSpPr>
        <p:spPr>
          <a:xfrm rot="5400000">
            <a:off x="5438650" y="1244550"/>
            <a:ext cx="1012800" cy="993900"/>
          </a:xfrm>
          <a:prstGeom prst="bentArrow">
            <a:avLst>
              <a:gd fmla="val 25000" name="adj1"/>
              <a:gd fmla="val 25000" name="adj2"/>
              <a:gd fmla="val 25000" name="adj3"/>
              <a:gd fmla="val 43750" name="adj4"/>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3"/>
          <p:cNvSpPr txBox="1"/>
          <p:nvPr/>
        </p:nvSpPr>
        <p:spPr>
          <a:xfrm>
            <a:off x="4419025" y="2098750"/>
            <a:ext cx="2289900" cy="1944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0"/>
              <a:buFont typeface="Arial"/>
              <a:buNone/>
            </a:pPr>
            <a:r>
              <a:rPr b="0" i="0" lang="ru" sz="5700" u="none" cap="none" strike="noStrike">
                <a:solidFill>
                  <a:srgbClr val="E06666"/>
                </a:solidFill>
                <a:latin typeface="Montserrat"/>
                <a:ea typeface="Montserrat"/>
                <a:cs typeface="Montserrat"/>
                <a:sym typeface="Montserrat"/>
              </a:rPr>
              <a:t>САС</a:t>
            </a:r>
            <a:endParaRPr b="0" i="0" sz="5700" u="none" cap="none" strike="noStrike">
              <a:solidFill>
                <a:srgbClr val="E06666"/>
              </a:solidFill>
              <a:latin typeface="Montserrat"/>
              <a:ea typeface="Montserrat"/>
              <a:cs typeface="Montserrat"/>
              <a:sym typeface="Montserrat"/>
            </a:endParaRPr>
          </a:p>
        </p:txBody>
      </p:sp>
      <p:sp>
        <p:nvSpPr>
          <p:cNvPr id="247" name="Google Shape;247;p33"/>
          <p:cNvSpPr txBox="1"/>
          <p:nvPr/>
        </p:nvSpPr>
        <p:spPr>
          <a:xfrm>
            <a:off x="883400" y="1424650"/>
            <a:ext cx="2427000" cy="97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400"/>
              <a:buFont typeface="Arial"/>
              <a:buNone/>
            </a:pPr>
            <a:r>
              <a:rPr b="0" i="0" lang="ru" sz="2400" u="none" cap="none" strike="noStrike">
                <a:solidFill>
                  <a:srgbClr val="999999"/>
                </a:solidFill>
                <a:latin typeface="Montserrat"/>
                <a:ea typeface="Montserrat"/>
                <a:cs typeface="Montserrat"/>
                <a:sym typeface="Montserrat"/>
              </a:rPr>
              <a:t>IX</a:t>
            </a:r>
            <a:endParaRPr b="0" i="0" sz="2400" u="none" cap="none" strike="noStrike">
              <a:solidFill>
                <a:srgbClr val="999999"/>
              </a:solidFill>
              <a:latin typeface="Montserrat"/>
              <a:ea typeface="Montserrat"/>
              <a:cs typeface="Montserrat"/>
              <a:sym typeface="Montserrat"/>
            </a:endParaRPr>
          </a:p>
          <a:p>
            <a:pPr indent="0" lvl="0" marL="0" marR="0" rtl="0" algn="ctr">
              <a:lnSpc>
                <a:spcPct val="115000"/>
              </a:lnSpc>
              <a:spcBef>
                <a:spcPts val="0"/>
              </a:spcBef>
              <a:spcAft>
                <a:spcPts val="0"/>
              </a:spcAft>
              <a:buClr>
                <a:srgbClr val="000000"/>
              </a:buClr>
              <a:buSzPts val="2400"/>
              <a:buFont typeface="Arial"/>
              <a:buNone/>
            </a:pPr>
            <a:r>
              <a:rPr b="0" i="0" lang="ru" sz="2400" u="none" cap="none" strike="noStrike">
                <a:solidFill>
                  <a:srgbClr val="999999"/>
                </a:solidFill>
                <a:latin typeface="Montserrat"/>
                <a:ea typeface="Montserrat"/>
                <a:cs typeface="Montserrat"/>
                <a:sym typeface="Montserrat"/>
              </a:rPr>
              <a:t>X</a:t>
            </a:r>
            <a:endParaRPr b="0" i="0" sz="2400" u="none" cap="none" strike="noStrike">
              <a:solidFill>
                <a:srgbClr val="999999"/>
              </a:solidFill>
              <a:latin typeface="Montserrat"/>
              <a:ea typeface="Montserrat"/>
              <a:cs typeface="Montserrat"/>
              <a:sym typeface="Montserrat"/>
            </a:endParaRPr>
          </a:p>
        </p:txBody>
      </p:sp>
      <p:sp>
        <p:nvSpPr>
          <p:cNvPr id="248" name="Google Shape;248;p33"/>
          <p:cNvSpPr txBox="1"/>
          <p:nvPr/>
        </p:nvSpPr>
        <p:spPr>
          <a:xfrm>
            <a:off x="108100" y="100725"/>
            <a:ext cx="30000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0" i="0" lang="ru" sz="2700" u="none" cap="none" strike="noStrike">
                <a:solidFill>
                  <a:srgbClr val="666666"/>
                </a:solidFill>
                <a:latin typeface="Montserrat"/>
                <a:ea typeface="Montserrat"/>
                <a:cs typeface="Montserrat"/>
                <a:sym typeface="Montserrat"/>
              </a:rPr>
              <a:t>баро-, хеморефлекс</a:t>
            </a:r>
            <a:endParaRPr b="0" i="0" sz="1400" u="none" cap="none" strike="noStrike">
              <a:solidFill>
                <a:srgbClr val="000000"/>
              </a:solidFill>
              <a:latin typeface="Montserrat"/>
              <a:ea typeface="Montserrat"/>
              <a:cs typeface="Montserrat"/>
              <a:sym typeface="Montserrat"/>
            </a:endParaRPr>
          </a:p>
        </p:txBody>
      </p:sp>
      <p:sp>
        <p:nvSpPr>
          <p:cNvPr id="249" name="Google Shape;249;p33"/>
          <p:cNvSpPr txBox="1"/>
          <p:nvPr/>
        </p:nvSpPr>
        <p:spPr>
          <a:xfrm>
            <a:off x="6928400" y="2323375"/>
            <a:ext cx="1957500" cy="1164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0"/>
              <a:buFont typeface="Arial"/>
              <a:buNone/>
            </a:pPr>
            <a:r>
              <a:rPr b="0" i="0" lang="ru" sz="5700" u="none" cap="none" strike="noStrike">
                <a:solidFill>
                  <a:srgbClr val="ABF176"/>
                </a:solidFill>
                <a:latin typeface="Montserrat"/>
                <a:ea typeface="Montserrat"/>
                <a:cs typeface="Montserrat"/>
                <a:sym typeface="Montserrat"/>
              </a:rPr>
              <a:t>ПНС</a:t>
            </a:r>
            <a:endParaRPr b="0" i="0" sz="5700" u="none" cap="none" strike="noStrike">
              <a:solidFill>
                <a:srgbClr val="ABF176"/>
              </a:solidFill>
              <a:latin typeface="Montserrat"/>
              <a:ea typeface="Montserrat"/>
              <a:cs typeface="Montserrat"/>
              <a:sym typeface="Montserrat"/>
            </a:endParaRPr>
          </a:p>
        </p:txBody>
      </p:sp>
      <p:sp>
        <p:nvSpPr>
          <p:cNvPr id="250" name="Google Shape;250;p33"/>
          <p:cNvSpPr/>
          <p:nvPr/>
        </p:nvSpPr>
        <p:spPr>
          <a:xfrm rot="-193529">
            <a:off x="4532192" y="3393936"/>
            <a:ext cx="4302816" cy="823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3"/>
          <p:cNvSpPr/>
          <p:nvPr/>
        </p:nvSpPr>
        <p:spPr>
          <a:xfrm>
            <a:off x="6463850" y="3597250"/>
            <a:ext cx="439500" cy="272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14"/>
          <p:cNvSpPr txBox="1"/>
          <p:nvPr/>
        </p:nvSpPr>
        <p:spPr>
          <a:xfrm>
            <a:off x="374550" y="1947375"/>
            <a:ext cx="83949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lang="ru" sz="4800">
                <a:solidFill>
                  <a:srgbClr val="999999"/>
                </a:solidFill>
                <a:latin typeface="Nunito"/>
                <a:ea typeface="Nunito"/>
                <a:cs typeface="Nunito"/>
                <a:sym typeface="Nunito"/>
              </a:rPr>
              <a:t>маленькие сосуды</a:t>
            </a:r>
            <a:endParaRPr b="0" i="0" sz="4800" u="none" cap="none" strike="noStrike">
              <a:solidFill>
                <a:srgbClr val="999999"/>
              </a:solidFill>
              <a:latin typeface="Nunito"/>
              <a:ea typeface="Nunito"/>
              <a:cs typeface="Nunito"/>
              <a:sym typeface="Nuni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pic>
        <p:nvPicPr>
          <p:cNvPr id="1212" name="Google Shape;1212;p115"/>
          <p:cNvPicPr preferRelativeResize="0"/>
          <p:nvPr/>
        </p:nvPicPr>
        <p:blipFill rotWithShape="1">
          <a:blip r:embed="rId3">
            <a:alphaModFix/>
          </a:blip>
          <a:srcRect b="0" l="0" r="32773" t="0"/>
          <a:stretch/>
        </p:blipFill>
        <p:spPr>
          <a:xfrm>
            <a:off x="-560300" y="0"/>
            <a:ext cx="10515778" cy="5143501"/>
          </a:xfrm>
          <a:prstGeom prst="rect">
            <a:avLst/>
          </a:prstGeom>
          <a:noFill/>
          <a:ln>
            <a:noFill/>
          </a:ln>
        </p:spPr>
      </p:pic>
      <p:sp>
        <p:nvSpPr>
          <p:cNvPr id="1213" name="Google Shape;1213;p115"/>
          <p:cNvSpPr txBox="1"/>
          <p:nvPr/>
        </p:nvSpPr>
        <p:spPr>
          <a:xfrm>
            <a:off x="9525025" y="4583225"/>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u" sz="1400" u="none" cap="none" strike="noStrike">
                <a:solidFill>
                  <a:srgbClr val="000000"/>
                </a:solidFill>
                <a:latin typeface="Arial"/>
                <a:ea typeface="Arial"/>
                <a:cs typeface="Arial"/>
                <a:sym typeface="Arial"/>
              </a:rPr>
              <a:t>https://www.nature.com/articles/s41598-020-79594-3</a:t>
            </a:r>
            <a:endParaRPr b="0" i="0" sz="1400" u="none" cap="none" strike="noStrike">
              <a:solidFill>
                <a:srgbClr val="000000"/>
              </a:solidFill>
              <a:latin typeface="Arial"/>
              <a:ea typeface="Arial"/>
              <a:cs typeface="Arial"/>
              <a:sym typeface="Arial"/>
            </a:endParaRPr>
          </a:p>
        </p:txBody>
      </p:sp>
      <p:sp>
        <p:nvSpPr>
          <p:cNvPr id="1214" name="Google Shape;1214;p115"/>
          <p:cNvSpPr txBox="1"/>
          <p:nvPr/>
        </p:nvSpPr>
        <p:spPr>
          <a:xfrm>
            <a:off x="4842375" y="3659825"/>
            <a:ext cx="43017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lang="ru" sz="4800">
                <a:solidFill>
                  <a:schemeClr val="lt1"/>
                </a:solidFill>
              </a:rPr>
              <a:t>рарефикация</a:t>
            </a:r>
            <a:endParaRPr i="0" sz="4800" u="none" cap="none" strike="noStrike">
              <a:solidFill>
                <a:schemeClr val="lt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pic>
        <p:nvPicPr>
          <p:cNvPr id="1219" name="Google Shape;1219;p116"/>
          <p:cNvPicPr preferRelativeResize="0"/>
          <p:nvPr/>
        </p:nvPicPr>
        <p:blipFill rotWithShape="1">
          <a:blip r:embed="rId3">
            <a:alphaModFix/>
          </a:blip>
          <a:srcRect b="0" l="0" r="0" t="0"/>
          <a:stretch/>
        </p:blipFill>
        <p:spPr>
          <a:xfrm>
            <a:off x="-116300" y="0"/>
            <a:ext cx="9376601" cy="3641300"/>
          </a:xfrm>
          <a:prstGeom prst="rect">
            <a:avLst/>
          </a:prstGeom>
          <a:noFill/>
          <a:ln>
            <a:noFill/>
          </a:ln>
        </p:spPr>
      </p:pic>
      <p:sp>
        <p:nvSpPr>
          <p:cNvPr id="1220" name="Google Shape;1220;p116"/>
          <p:cNvSpPr txBox="1"/>
          <p:nvPr/>
        </p:nvSpPr>
        <p:spPr>
          <a:xfrm>
            <a:off x="4842375" y="3659825"/>
            <a:ext cx="43017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lang="ru" sz="4800">
                <a:solidFill>
                  <a:schemeClr val="dk2"/>
                </a:solidFill>
              </a:rPr>
              <a:t>рарефикация</a:t>
            </a:r>
            <a:endParaRPr i="0" sz="4800" u="none" cap="none" strike="noStrike">
              <a:solidFill>
                <a:schemeClr val="dk2"/>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17"/>
          <p:cNvSpPr txBox="1"/>
          <p:nvPr/>
        </p:nvSpPr>
        <p:spPr>
          <a:xfrm>
            <a:off x="374550" y="1947375"/>
            <a:ext cx="83949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lang="ru" sz="4800">
                <a:solidFill>
                  <a:srgbClr val="999999"/>
                </a:solidFill>
                <a:latin typeface="Nunito"/>
                <a:ea typeface="Nunito"/>
                <a:cs typeface="Nunito"/>
                <a:sym typeface="Nunito"/>
              </a:rPr>
              <a:t>большие </a:t>
            </a:r>
            <a:r>
              <a:rPr lang="ru" sz="4800">
                <a:solidFill>
                  <a:srgbClr val="999999"/>
                </a:solidFill>
                <a:latin typeface="Nunito"/>
                <a:ea typeface="Nunito"/>
                <a:cs typeface="Nunito"/>
                <a:sym typeface="Nunito"/>
              </a:rPr>
              <a:t>сосуды</a:t>
            </a:r>
            <a:endParaRPr b="0" i="0" sz="4800" u="none" cap="none" strike="noStrike">
              <a:solidFill>
                <a:srgbClr val="999999"/>
              </a:solidFill>
              <a:latin typeface="Nunito"/>
              <a:ea typeface="Nunito"/>
              <a:cs typeface="Nunito"/>
              <a:sym typeface="Nuni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pic>
        <p:nvPicPr>
          <p:cNvPr descr="Frontiers | Arterial Stiffness and Hypertension in the Elderly" id="1230" name="Google Shape;1230;p118"/>
          <p:cNvPicPr preferRelativeResize="0"/>
          <p:nvPr/>
        </p:nvPicPr>
        <p:blipFill rotWithShape="1">
          <a:blip r:embed="rId3">
            <a:alphaModFix/>
          </a:blip>
          <a:srcRect b="0" l="0" r="0" t="0"/>
          <a:stretch/>
        </p:blipFill>
        <p:spPr>
          <a:xfrm>
            <a:off x="306046" y="327740"/>
            <a:ext cx="6766085" cy="451914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pic>
        <p:nvPicPr>
          <p:cNvPr descr="Augmentation index (AIx) as a marker of arterial stiffness. Typical... |  Download Scientific Diagram" id="1235" name="Google Shape;1235;p119"/>
          <p:cNvPicPr preferRelativeResize="0"/>
          <p:nvPr/>
        </p:nvPicPr>
        <p:blipFill rotWithShape="1">
          <a:blip r:embed="rId3">
            <a:alphaModFix/>
          </a:blip>
          <a:srcRect b="0" l="0" r="0" t="0"/>
          <a:stretch/>
        </p:blipFill>
        <p:spPr>
          <a:xfrm>
            <a:off x="422700" y="1250100"/>
            <a:ext cx="5207300" cy="3601700"/>
          </a:xfrm>
          <a:prstGeom prst="rect">
            <a:avLst/>
          </a:prstGeom>
          <a:noFill/>
          <a:ln>
            <a:noFill/>
          </a:ln>
        </p:spPr>
      </p:pic>
      <p:sp>
        <p:nvSpPr>
          <p:cNvPr id="1236" name="Google Shape;1236;p119"/>
          <p:cNvSpPr txBox="1"/>
          <p:nvPr/>
        </p:nvSpPr>
        <p:spPr>
          <a:xfrm>
            <a:off x="294469" y="173117"/>
            <a:ext cx="80034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ru" sz="3900" u="none" cap="none" strike="noStrike">
                <a:solidFill>
                  <a:srgbClr val="999999"/>
                </a:solidFill>
                <a:latin typeface="Nunito"/>
                <a:ea typeface="Nunito"/>
                <a:cs typeface="Nunito"/>
                <a:sym typeface="Nunito"/>
              </a:rPr>
              <a:t>Индекс аугментации</a:t>
            </a:r>
            <a:endParaRPr b="0" i="0" sz="3900" u="none" cap="none" strike="noStrike">
              <a:solidFill>
                <a:srgbClr val="E06666"/>
              </a:solidFill>
              <a:latin typeface="Nunito"/>
              <a:ea typeface="Nunito"/>
              <a:cs typeface="Nunito"/>
              <a:sym typeface="Nuni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20"/>
          <p:cNvSpPr txBox="1"/>
          <p:nvPr/>
        </p:nvSpPr>
        <p:spPr>
          <a:xfrm>
            <a:off x="374550" y="1947375"/>
            <a:ext cx="83949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lang="ru" sz="4800">
                <a:solidFill>
                  <a:srgbClr val="999999"/>
                </a:solidFill>
                <a:latin typeface="Nunito"/>
                <a:ea typeface="Nunito"/>
                <a:cs typeface="Nunito"/>
                <a:sym typeface="Nunito"/>
              </a:rPr>
              <a:t>сердце</a:t>
            </a:r>
            <a:endParaRPr b="0" i="0" sz="4800" u="none" cap="none" strike="noStrike">
              <a:solidFill>
                <a:srgbClr val="999999"/>
              </a:solidFill>
              <a:latin typeface="Nunito"/>
              <a:ea typeface="Nunito"/>
              <a:cs typeface="Nunito"/>
              <a:sym typeface="Nuni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21"/>
          <p:cNvPicPr preferRelativeResize="0"/>
          <p:nvPr/>
        </p:nvPicPr>
        <p:blipFill rotWithShape="1">
          <a:blip r:embed="rId3">
            <a:alphaModFix/>
          </a:blip>
          <a:srcRect b="0" l="0" r="0" t="33337"/>
          <a:stretch/>
        </p:blipFill>
        <p:spPr>
          <a:xfrm>
            <a:off x="0" y="0"/>
            <a:ext cx="7503672" cy="51435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pic>
        <p:nvPicPr>
          <p:cNvPr id="1251" name="Google Shape;1251;p122"/>
          <p:cNvPicPr preferRelativeResize="0"/>
          <p:nvPr/>
        </p:nvPicPr>
        <p:blipFill rotWithShape="1">
          <a:blip r:embed="rId3">
            <a:alphaModFix/>
          </a:blip>
          <a:srcRect b="0" l="0" r="0" t="0"/>
          <a:stretch/>
        </p:blipFill>
        <p:spPr>
          <a:xfrm>
            <a:off x="0" y="0"/>
            <a:ext cx="6594219" cy="5143499"/>
          </a:xfrm>
          <a:prstGeom prst="rect">
            <a:avLst/>
          </a:prstGeom>
          <a:noFill/>
          <a:ln>
            <a:noFill/>
          </a:ln>
        </p:spPr>
      </p:pic>
      <p:sp>
        <p:nvSpPr>
          <p:cNvPr id="1252" name="Google Shape;1252;p122"/>
          <p:cNvSpPr txBox="1"/>
          <p:nvPr/>
        </p:nvSpPr>
        <p:spPr>
          <a:xfrm>
            <a:off x="6685800" y="1533550"/>
            <a:ext cx="21132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lang="ru" sz="2500">
                <a:solidFill>
                  <a:srgbClr val="3CBAE2"/>
                </a:solidFill>
                <a:latin typeface="Nunito"/>
                <a:ea typeface="Nunito"/>
                <a:cs typeface="Nunito"/>
                <a:sym typeface="Nunito"/>
              </a:rPr>
              <a:t>синим </a:t>
            </a:r>
            <a:r>
              <a:rPr lang="ru" sz="2500">
                <a:solidFill>
                  <a:srgbClr val="999999"/>
                </a:solidFill>
                <a:latin typeface="Nunito"/>
                <a:ea typeface="Nunito"/>
                <a:cs typeface="Nunito"/>
                <a:sym typeface="Nunito"/>
              </a:rPr>
              <a:t>окрашен фиброз (окраска </a:t>
            </a:r>
            <a:r>
              <a:rPr lang="ru" sz="2500">
                <a:solidFill>
                  <a:srgbClr val="999999"/>
                </a:solidFill>
                <a:latin typeface="Nunito"/>
                <a:ea typeface="Nunito"/>
                <a:cs typeface="Nunito"/>
                <a:sym typeface="Nunito"/>
              </a:rPr>
              <a:t>трихром по </a:t>
            </a:r>
            <a:r>
              <a:rPr lang="ru" sz="2500">
                <a:solidFill>
                  <a:srgbClr val="999999"/>
                </a:solidFill>
                <a:latin typeface="Nunito"/>
                <a:ea typeface="Nunito"/>
                <a:cs typeface="Nunito"/>
                <a:sym typeface="Nunito"/>
              </a:rPr>
              <a:t>Массону )</a:t>
            </a:r>
            <a:endParaRPr b="0" i="0" sz="2500" u="none" cap="none" strike="noStrike">
              <a:solidFill>
                <a:srgbClr val="999999"/>
              </a:solidFill>
              <a:latin typeface="Nunito"/>
              <a:ea typeface="Nunito"/>
              <a:cs typeface="Nunito"/>
              <a:sym typeface="Nuni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pic>
        <p:nvPicPr>
          <p:cNvPr id="1257" name="Google Shape;1257;p123"/>
          <p:cNvPicPr preferRelativeResize="0"/>
          <p:nvPr/>
        </p:nvPicPr>
        <p:blipFill rotWithShape="1">
          <a:blip r:embed="rId3">
            <a:alphaModFix/>
          </a:blip>
          <a:srcRect b="0" l="0" r="0" t="0"/>
          <a:stretch/>
        </p:blipFill>
        <p:spPr>
          <a:xfrm>
            <a:off x="96375" y="107575"/>
            <a:ext cx="8344701" cy="4972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